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59" r:id="rId5"/>
    <p:sldId id="297" r:id="rId6"/>
    <p:sldId id="262" r:id="rId7"/>
    <p:sldId id="260" r:id="rId8"/>
    <p:sldId id="261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84" r:id="rId18"/>
    <p:sldId id="285" r:id="rId19"/>
    <p:sldId id="286" r:id="rId20"/>
    <p:sldId id="271" r:id="rId21"/>
    <p:sldId id="295" r:id="rId22"/>
    <p:sldId id="272" r:id="rId23"/>
    <p:sldId id="294" r:id="rId24"/>
    <p:sldId id="273" r:id="rId25"/>
    <p:sldId id="274" r:id="rId26"/>
    <p:sldId id="279" r:id="rId27"/>
    <p:sldId id="287" r:id="rId28"/>
    <p:sldId id="288" r:id="rId29"/>
    <p:sldId id="281" r:id="rId30"/>
    <p:sldId id="290" r:id="rId31"/>
    <p:sldId id="292" r:id="rId32"/>
    <p:sldId id="293" r:id="rId33"/>
    <p:sldId id="283" r:id="rId34"/>
    <p:sldId id="275" r:id="rId35"/>
    <p:sldId id="276" r:id="rId36"/>
    <p:sldId id="277" r:id="rId37"/>
    <p:sldId id="298" r:id="rId38"/>
    <p:sldId id="296" r:id="rId39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9" autoAdjust="0"/>
    <p:restoredTop sz="94667"/>
  </p:normalViewPr>
  <p:slideViewPr>
    <p:cSldViewPr>
      <p:cViewPr varScale="1">
        <p:scale>
          <a:sx n="110" d="100"/>
          <a:sy n="110" d="100"/>
        </p:scale>
        <p:origin x="48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zge.buyukdagli\AppData\Local\Microsoft\Windows\Temporary%20Internet%20Files\Content.Outlook\DBS2HQ28\Kitap3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zge.buyukdagli\AppData\Local\Microsoft\Windows\Temporary%20Internet%20Files\Content.Outlook\DBS2HQ28\Kitap3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zge.buyukdagli\AppData\Local\Microsoft\Windows\Temporary%20Internet%20Files\Content.Outlook\DBS2HQ28\Kitap3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zge.buyukdagli\AppData\Local\Microsoft\Windows\Temporary%20Internet%20Files\Content.Outlook\DBS2HQ28\Kitap3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zge.buyukdagli\AppData\Local\Microsoft\Windows\Temporary%20Internet%20Files\Content.Outlook\DBS2HQ28\Kitap3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zge.buyukdagli\AppData\Local\Microsoft\Windows\Temporary%20Internet%20Files\Content.Outlook\DBS2HQ28\Kitap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zge.buyukdagli\AppData\Local\Microsoft\Windows\Temporary%20Internet%20Files\Content.Outlook\DBS2HQ28\Kitap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zge.buyukdagli\AppData\Local\Microsoft\Windows\Temporary%20Internet%20Files\Content.Outlook\DBS2HQ28\Kitap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zge.buyukdagli\AppData\Local\Microsoft\Windows\Temporary%20Internet%20Files\Content.Outlook\DBS2HQ28\Kitap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zge.buyukdagli\AppData\Local\Microsoft\Windows\Temporary%20Internet%20Files\Content.Outlook\DBS2HQ28\Kitap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zge.buyukdagli\AppData\Local\Microsoft\Windows\Temporary%20Internet%20Files\Content.Outlook\DBS2HQ28\Kitap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zge.buyukdagli\AppData\Local\Microsoft\Windows\Temporary%20Internet%20Files\Content.Outlook\DBS2HQ28\Kitap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zge.buyukdagli\AppData\Local\Microsoft\Windows\Temporary%20Internet%20Files\Content.Outlook\DBS2HQ28\Kitap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zge.buyukdagli\AppData\Local\Microsoft\Windows\Temporary%20Internet%20Files\Content.Outlook\DBS2HQ28\Kitap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Sayfa5!$J$2</c:f>
              <c:strCache>
                <c:ptCount val="1"/>
                <c:pt idx="0">
                  <c:v>Avg. WIP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Sayfa2!$N$2:$N$10</c:f>
              <c:numCache>
                <c:formatCode>General</c:formatCode>
                <c:ptCount val="9"/>
                <c:pt idx="0">
                  <c:v>1.0</c:v>
                </c:pt>
                <c:pt idx="1">
                  <c:v>1.5</c:v>
                </c:pt>
                <c:pt idx="2">
                  <c:v>2.0</c:v>
                </c:pt>
                <c:pt idx="3">
                  <c:v>2.5</c:v>
                </c:pt>
                <c:pt idx="4">
                  <c:v>3.0</c:v>
                </c:pt>
                <c:pt idx="5">
                  <c:v>3.5</c:v>
                </c:pt>
                <c:pt idx="6">
                  <c:v>4.0</c:v>
                </c:pt>
                <c:pt idx="7">
                  <c:v>4.5</c:v>
                </c:pt>
                <c:pt idx="8">
                  <c:v>5.0</c:v>
                </c:pt>
              </c:numCache>
            </c:numRef>
          </c:cat>
          <c:val>
            <c:numRef>
              <c:f>Sayfa2!$B$2:$J$2</c:f>
              <c:numCache>
                <c:formatCode>General</c:formatCode>
                <c:ptCount val="9"/>
                <c:pt idx="0">
                  <c:v>1.0661</c:v>
                </c:pt>
                <c:pt idx="1">
                  <c:v>0.5564</c:v>
                </c:pt>
                <c:pt idx="2">
                  <c:v>0.5564</c:v>
                </c:pt>
                <c:pt idx="3">
                  <c:v>0.5564</c:v>
                </c:pt>
                <c:pt idx="4">
                  <c:v>0.5564</c:v>
                </c:pt>
                <c:pt idx="5">
                  <c:v>0.5564</c:v>
                </c:pt>
                <c:pt idx="6">
                  <c:v>0.5564</c:v>
                </c:pt>
                <c:pt idx="7">
                  <c:v>0.4737</c:v>
                </c:pt>
                <c:pt idx="8">
                  <c:v>0.4737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Sayfa5!$J$4</c:f>
              <c:strCache>
                <c:ptCount val="1"/>
                <c:pt idx="0">
                  <c:v>Avg. FG</c:v>
                </c:pt>
              </c:strCache>
            </c:strRef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Sayfa2!$N$2:$N$10</c:f>
              <c:numCache>
                <c:formatCode>General</c:formatCode>
                <c:ptCount val="9"/>
                <c:pt idx="0">
                  <c:v>1.0</c:v>
                </c:pt>
                <c:pt idx="1">
                  <c:v>1.5</c:v>
                </c:pt>
                <c:pt idx="2">
                  <c:v>2.0</c:v>
                </c:pt>
                <c:pt idx="3">
                  <c:v>2.5</c:v>
                </c:pt>
                <c:pt idx="4">
                  <c:v>3.0</c:v>
                </c:pt>
                <c:pt idx="5">
                  <c:v>3.5</c:v>
                </c:pt>
                <c:pt idx="6">
                  <c:v>4.0</c:v>
                </c:pt>
                <c:pt idx="7">
                  <c:v>4.5</c:v>
                </c:pt>
                <c:pt idx="8">
                  <c:v>5.0</c:v>
                </c:pt>
              </c:numCache>
            </c:numRef>
          </c:cat>
          <c:val>
            <c:numRef>
              <c:f>Sayfa2!$B$4:$J$4</c:f>
              <c:numCache>
                <c:formatCode>General</c:formatCode>
                <c:ptCount val="9"/>
                <c:pt idx="0">
                  <c:v>2.0417</c:v>
                </c:pt>
                <c:pt idx="1">
                  <c:v>1.74</c:v>
                </c:pt>
                <c:pt idx="2">
                  <c:v>1.74</c:v>
                </c:pt>
                <c:pt idx="3">
                  <c:v>1.74</c:v>
                </c:pt>
                <c:pt idx="4">
                  <c:v>1.74</c:v>
                </c:pt>
                <c:pt idx="5">
                  <c:v>1.74</c:v>
                </c:pt>
                <c:pt idx="6">
                  <c:v>1.74</c:v>
                </c:pt>
                <c:pt idx="7">
                  <c:v>1.6223</c:v>
                </c:pt>
                <c:pt idx="8">
                  <c:v>1.6223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00288704"/>
        <c:axId val="-2100285824"/>
      </c:lineChart>
      <c:catAx>
        <c:axId val="-210028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00285824"/>
        <c:crosses val="autoZero"/>
        <c:auto val="1"/>
        <c:lblAlgn val="ctr"/>
        <c:lblOffset val="100"/>
        <c:noMultiLvlLbl val="0"/>
      </c:catAx>
      <c:valAx>
        <c:axId val="-2100285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002887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mu1</c:v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Sayfa6!$M$1:$M$10</c:f>
              <c:numCache>
                <c:formatCode>General</c:formatCode>
                <c:ptCount val="10"/>
                <c:pt idx="0">
                  <c:v>1.0</c:v>
                </c:pt>
                <c:pt idx="1">
                  <c:v>1.5</c:v>
                </c:pt>
                <c:pt idx="2">
                  <c:v>2.0</c:v>
                </c:pt>
                <c:pt idx="3">
                  <c:v>2.5</c:v>
                </c:pt>
                <c:pt idx="4">
                  <c:v>3.0</c:v>
                </c:pt>
                <c:pt idx="5">
                  <c:v>3.5</c:v>
                </c:pt>
                <c:pt idx="6">
                  <c:v>4.0</c:v>
                </c:pt>
                <c:pt idx="7">
                  <c:v>4.5</c:v>
                </c:pt>
                <c:pt idx="8">
                  <c:v>5.0</c:v>
                </c:pt>
              </c:numCache>
            </c:numRef>
          </c:cat>
          <c:val>
            <c:numRef>
              <c:f>Sayfa7!$A$8:$I$8</c:f>
              <c:numCache>
                <c:formatCode>General</c:formatCode>
                <c:ptCount val="9"/>
                <c:pt idx="0">
                  <c:v>14.9553</c:v>
                </c:pt>
                <c:pt idx="1">
                  <c:v>12.3871</c:v>
                </c:pt>
                <c:pt idx="2">
                  <c:v>11.1201</c:v>
                </c:pt>
                <c:pt idx="3">
                  <c:v>10.421</c:v>
                </c:pt>
                <c:pt idx="4">
                  <c:v>10.0102</c:v>
                </c:pt>
                <c:pt idx="5">
                  <c:v>9.748799999999997</c:v>
                </c:pt>
                <c:pt idx="6">
                  <c:v>9.483500000000002</c:v>
                </c:pt>
                <c:pt idx="7">
                  <c:v>9.281600000000001</c:v>
                </c:pt>
                <c:pt idx="8">
                  <c:v>9.128899999999998</c:v>
                </c:pt>
              </c:numCache>
            </c:numRef>
          </c:val>
          <c:smooth val="0"/>
        </c:ser>
        <c:ser>
          <c:idx val="1"/>
          <c:order val="1"/>
          <c:tx>
            <c:v>mu2</c:v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Sayfa6!$M$1:$M$10</c:f>
              <c:numCache>
                <c:formatCode>General</c:formatCode>
                <c:ptCount val="10"/>
                <c:pt idx="0">
                  <c:v>1.0</c:v>
                </c:pt>
                <c:pt idx="1">
                  <c:v>1.5</c:v>
                </c:pt>
                <c:pt idx="2">
                  <c:v>2.0</c:v>
                </c:pt>
                <c:pt idx="3">
                  <c:v>2.5</c:v>
                </c:pt>
                <c:pt idx="4">
                  <c:v>3.0</c:v>
                </c:pt>
                <c:pt idx="5">
                  <c:v>3.5</c:v>
                </c:pt>
                <c:pt idx="6">
                  <c:v>4.0</c:v>
                </c:pt>
                <c:pt idx="7">
                  <c:v>4.5</c:v>
                </c:pt>
                <c:pt idx="8">
                  <c:v>5.0</c:v>
                </c:pt>
              </c:numCache>
            </c:numRef>
          </c:cat>
          <c:val>
            <c:numRef>
              <c:f>Sayfa6!$A$8:$I$8</c:f>
              <c:numCache>
                <c:formatCode>General</c:formatCode>
                <c:ptCount val="9"/>
                <c:pt idx="0">
                  <c:v>13.414</c:v>
                </c:pt>
                <c:pt idx="1">
                  <c:v>11.8829</c:v>
                </c:pt>
                <c:pt idx="2">
                  <c:v>11.1201</c:v>
                </c:pt>
                <c:pt idx="3">
                  <c:v>10.7006</c:v>
                </c:pt>
                <c:pt idx="4">
                  <c:v>10.4771</c:v>
                </c:pt>
                <c:pt idx="5">
                  <c:v>10.2989</c:v>
                </c:pt>
                <c:pt idx="6">
                  <c:v>10.1817</c:v>
                </c:pt>
                <c:pt idx="7">
                  <c:v>10.1024</c:v>
                </c:pt>
                <c:pt idx="8">
                  <c:v>10.0466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59446128"/>
        <c:axId val="-2051431504"/>
      </c:lineChart>
      <c:catAx>
        <c:axId val="-2059446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51431504"/>
        <c:crosses val="autoZero"/>
        <c:auto val="1"/>
        <c:lblAlgn val="ctr"/>
        <c:lblOffset val="100"/>
        <c:noMultiLvlLbl val="0"/>
      </c:catAx>
      <c:valAx>
        <c:axId val="-2051431504"/>
        <c:scaling>
          <c:orientation val="minMax"/>
          <c:min val="5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5944612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Sayfa5!$J$6</c:f>
              <c:strCache>
                <c:ptCount val="1"/>
                <c:pt idx="0">
                  <c:v>Lost Sales Rate</c:v>
                </c:pt>
              </c:strCache>
            </c:strRef>
          </c:tx>
          <c:marker>
            <c:symbol val="none"/>
          </c:marker>
          <c:cat>
            <c:numRef>
              <c:f>Sayfa4!$H$1:$H$6</c:f>
              <c:numCache>
                <c:formatCode>General</c:formatCode>
                <c:ptCount val="6"/>
                <c:pt idx="0">
                  <c:v>0.5</c:v>
                </c:pt>
                <c:pt idx="1">
                  <c:v>1.0</c:v>
                </c:pt>
                <c:pt idx="2">
                  <c:v>1.5</c:v>
                </c:pt>
                <c:pt idx="3">
                  <c:v>2.0</c:v>
                </c:pt>
                <c:pt idx="4">
                  <c:v>2.5</c:v>
                </c:pt>
                <c:pt idx="5">
                  <c:v>3.0</c:v>
                </c:pt>
              </c:numCache>
            </c:numRef>
          </c:cat>
          <c:val>
            <c:numRef>
              <c:f>Sayfa4!$A$6:$F$6</c:f>
              <c:numCache>
                <c:formatCode>General</c:formatCode>
                <c:ptCount val="6"/>
                <c:pt idx="0">
                  <c:v>0.1228</c:v>
                </c:pt>
                <c:pt idx="1">
                  <c:v>0.1596</c:v>
                </c:pt>
                <c:pt idx="2">
                  <c:v>0.1719</c:v>
                </c:pt>
                <c:pt idx="3">
                  <c:v>0.2445</c:v>
                </c:pt>
                <c:pt idx="4">
                  <c:v>0.3447</c:v>
                </c:pt>
                <c:pt idx="5">
                  <c:v>0.433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66668416"/>
        <c:axId val="-2100016592"/>
      </c:lineChart>
      <c:catAx>
        <c:axId val="-206666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00016592"/>
        <c:crosses val="autoZero"/>
        <c:auto val="1"/>
        <c:lblAlgn val="ctr"/>
        <c:lblOffset val="100"/>
        <c:noMultiLvlLbl val="0"/>
      </c:catAx>
      <c:valAx>
        <c:axId val="-2100016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66668416"/>
        <c:crosses val="autoZero"/>
        <c:crossBetween val="between"/>
        <c:majorUnit val="0.05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Sayfa5!$J$2</c:f>
              <c:strCache>
                <c:ptCount val="1"/>
                <c:pt idx="0">
                  <c:v>Avg. WIP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Sayfa4!$H$1:$H$6</c:f>
              <c:numCache>
                <c:formatCode>General</c:formatCode>
                <c:ptCount val="6"/>
                <c:pt idx="0">
                  <c:v>0.5</c:v>
                </c:pt>
                <c:pt idx="1">
                  <c:v>1.0</c:v>
                </c:pt>
                <c:pt idx="2">
                  <c:v>1.5</c:v>
                </c:pt>
                <c:pt idx="3">
                  <c:v>2.0</c:v>
                </c:pt>
                <c:pt idx="4">
                  <c:v>2.5</c:v>
                </c:pt>
                <c:pt idx="5">
                  <c:v>3.0</c:v>
                </c:pt>
              </c:numCache>
            </c:numRef>
          </c:cat>
          <c:val>
            <c:numRef>
              <c:f>Sayfa4!$A$2:$F$2</c:f>
              <c:numCache>
                <c:formatCode>General</c:formatCode>
                <c:ptCount val="6"/>
                <c:pt idx="0">
                  <c:v>0.2193</c:v>
                </c:pt>
                <c:pt idx="1">
                  <c:v>0.5564</c:v>
                </c:pt>
                <c:pt idx="2">
                  <c:v>1.1112</c:v>
                </c:pt>
                <c:pt idx="3">
                  <c:v>1.8482</c:v>
                </c:pt>
                <c:pt idx="4">
                  <c:v>2.5103</c:v>
                </c:pt>
                <c:pt idx="5">
                  <c:v>2.996199999999999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Sayfa5!$J$4</c:f>
              <c:strCache>
                <c:ptCount val="1"/>
                <c:pt idx="0">
                  <c:v>Avg. FG</c:v>
                </c:pt>
              </c:strCache>
            </c:strRef>
          </c:tx>
          <c:spPr>
            <a:ln w="28575" cap="flat" cmpd="sng" algn="ctr">
              <a:solidFill>
                <a:schemeClr val="accent5"/>
              </a:solidFill>
              <a:prstDash val="solid"/>
            </a:ln>
            <a:effectLst/>
          </c:spPr>
          <c:marker>
            <c:symbol val="none"/>
          </c:marker>
          <c:cat>
            <c:numRef>
              <c:f>Sayfa4!$H$1:$H$6</c:f>
              <c:numCache>
                <c:formatCode>General</c:formatCode>
                <c:ptCount val="6"/>
                <c:pt idx="0">
                  <c:v>0.5</c:v>
                </c:pt>
                <c:pt idx="1">
                  <c:v>1.0</c:v>
                </c:pt>
                <c:pt idx="2">
                  <c:v>1.5</c:v>
                </c:pt>
                <c:pt idx="3">
                  <c:v>2.0</c:v>
                </c:pt>
                <c:pt idx="4">
                  <c:v>2.5</c:v>
                </c:pt>
                <c:pt idx="5">
                  <c:v>3.0</c:v>
                </c:pt>
              </c:numCache>
            </c:numRef>
          </c:cat>
          <c:val>
            <c:numRef>
              <c:f>Sayfa4!$A$4:$F$4</c:f>
              <c:numCache>
                <c:formatCode>General</c:formatCode>
                <c:ptCount val="6"/>
                <c:pt idx="0">
                  <c:v>1.4386</c:v>
                </c:pt>
                <c:pt idx="1">
                  <c:v>1.74</c:v>
                </c:pt>
                <c:pt idx="2">
                  <c:v>2.2785</c:v>
                </c:pt>
                <c:pt idx="3">
                  <c:v>2.1036</c:v>
                </c:pt>
                <c:pt idx="4">
                  <c:v>1.5632</c:v>
                </c:pt>
                <c:pt idx="5">
                  <c:v>1.1785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66399392"/>
        <c:axId val="-2066416400"/>
      </c:lineChart>
      <c:catAx>
        <c:axId val="-206639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66416400"/>
        <c:crosses val="autoZero"/>
        <c:auto val="1"/>
        <c:lblAlgn val="ctr"/>
        <c:lblOffset val="100"/>
        <c:noMultiLvlLbl val="0"/>
      </c:catAx>
      <c:valAx>
        <c:axId val="-2066416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6639939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Sayfa5!$J$6</c:f>
              <c:strCache>
                <c:ptCount val="1"/>
                <c:pt idx="0">
                  <c:v>Lost Sales Rate</c:v>
                </c:pt>
              </c:strCache>
            </c:strRef>
          </c:tx>
          <c:marker>
            <c:symbol val="none"/>
          </c:marker>
          <c:cat>
            <c:numRef>
              <c:f>Sayfa5!$P$4:$P$12</c:f>
              <c:numCache>
                <c:formatCode>General</c:formatCode>
                <c:ptCount val="9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  <c:pt idx="6">
                  <c:v>70.0</c:v>
                </c:pt>
                <c:pt idx="7">
                  <c:v>80.0</c:v>
                </c:pt>
                <c:pt idx="8">
                  <c:v>90.0</c:v>
                </c:pt>
              </c:numCache>
            </c:numRef>
          </c:cat>
          <c:val>
            <c:numRef>
              <c:f>Sayfa5!$A$6:$I$6</c:f>
              <c:numCache>
                <c:formatCode>General</c:formatCode>
                <c:ptCount val="9"/>
                <c:pt idx="0">
                  <c:v>0.3077</c:v>
                </c:pt>
                <c:pt idx="1">
                  <c:v>0.1827</c:v>
                </c:pt>
                <c:pt idx="2">
                  <c:v>0.1596</c:v>
                </c:pt>
                <c:pt idx="3">
                  <c:v>0.0932</c:v>
                </c:pt>
                <c:pt idx="4">
                  <c:v>0.0932</c:v>
                </c:pt>
                <c:pt idx="5">
                  <c:v>0.0889</c:v>
                </c:pt>
                <c:pt idx="6">
                  <c:v>0.0618</c:v>
                </c:pt>
                <c:pt idx="7">
                  <c:v>0.0541</c:v>
                </c:pt>
                <c:pt idx="8">
                  <c:v>0.0512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58549984"/>
        <c:axId val="-2058434112"/>
      </c:lineChart>
      <c:catAx>
        <c:axId val="-205854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58434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58434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585499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Sayfa5!$J$2</c:f>
              <c:strCache>
                <c:ptCount val="1"/>
                <c:pt idx="0">
                  <c:v>Avg. WIP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Sayfa5!$P$4:$P$12</c:f>
              <c:numCache>
                <c:formatCode>General</c:formatCode>
                <c:ptCount val="9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  <c:pt idx="6">
                  <c:v>70.0</c:v>
                </c:pt>
                <c:pt idx="7">
                  <c:v>80.0</c:v>
                </c:pt>
                <c:pt idx="8">
                  <c:v>90.0</c:v>
                </c:pt>
              </c:numCache>
            </c:numRef>
          </c:cat>
          <c:val>
            <c:numRef>
              <c:f>Sayfa5!$A$2:$I$2</c:f>
              <c:numCache>
                <c:formatCode>General</c:formatCode>
                <c:ptCount val="9"/>
                <c:pt idx="0">
                  <c:v>0.3462</c:v>
                </c:pt>
                <c:pt idx="1">
                  <c:v>0.4737</c:v>
                </c:pt>
                <c:pt idx="2">
                  <c:v>0.5564</c:v>
                </c:pt>
                <c:pt idx="3">
                  <c:v>0.6532</c:v>
                </c:pt>
                <c:pt idx="4">
                  <c:v>0.6532</c:v>
                </c:pt>
                <c:pt idx="5">
                  <c:v>0.7052</c:v>
                </c:pt>
                <c:pt idx="6">
                  <c:v>1.101</c:v>
                </c:pt>
                <c:pt idx="7">
                  <c:v>0.7301</c:v>
                </c:pt>
                <c:pt idx="8">
                  <c:v>0.7783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Sayfa5!$J$4</c:f>
              <c:strCache>
                <c:ptCount val="1"/>
                <c:pt idx="0">
                  <c:v>Avg. FG</c:v>
                </c:pt>
              </c:strCache>
            </c:strRef>
          </c:tx>
          <c:spPr>
            <a:ln w="2857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  <a:effectLst/>
          </c:spPr>
          <c:marker>
            <c:symbol val="none"/>
          </c:marker>
          <c:cat>
            <c:numRef>
              <c:f>Sayfa5!$P$4:$P$12</c:f>
              <c:numCache>
                <c:formatCode>General</c:formatCode>
                <c:ptCount val="9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  <c:pt idx="6">
                  <c:v>70.0</c:v>
                </c:pt>
                <c:pt idx="7">
                  <c:v>80.0</c:v>
                </c:pt>
                <c:pt idx="8">
                  <c:v>90.0</c:v>
                </c:pt>
              </c:numCache>
            </c:numRef>
          </c:cat>
          <c:val>
            <c:numRef>
              <c:f>Sayfa5!$A$4:$I$4</c:f>
              <c:numCache>
                <c:formatCode>General</c:formatCode>
                <c:ptCount val="9"/>
                <c:pt idx="0">
                  <c:v>1.0</c:v>
                </c:pt>
                <c:pt idx="1">
                  <c:v>1.6223</c:v>
                </c:pt>
                <c:pt idx="2">
                  <c:v>1.74</c:v>
                </c:pt>
                <c:pt idx="3">
                  <c:v>2.4772</c:v>
                </c:pt>
                <c:pt idx="4">
                  <c:v>2.4772</c:v>
                </c:pt>
                <c:pt idx="5">
                  <c:v>2.5158</c:v>
                </c:pt>
                <c:pt idx="6">
                  <c:v>2.839799999999998</c:v>
                </c:pt>
                <c:pt idx="7">
                  <c:v>3.2856</c:v>
                </c:pt>
                <c:pt idx="8">
                  <c:v>3.3321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58775408"/>
        <c:axId val="-2058772528"/>
      </c:lineChart>
      <c:catAx>
        <c:axId val="-2058775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58772528"/>
        <c:crosses val="autoZero"/>
        <c:auto val="1"/>
        <c:lblAlgn val="ctr"/>
        <c:lblOffset val="100"/>
        <c:noMultiLvlLbl val="0"/>
      </c:catAx>
      <c:valAx>
        <c:axId val="-2058772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587754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Sayfa5!$J$6</c:f>
              <c:strCache>
                <c:ptCount val="1"/>
                <c:pt idx="0">
                  <c:v>Lost Sales Rate</c:v>
                </c:pt>
              </c:strCache>
            </c:strRef>
          </c:tx>
          <c:marker>
            <c:symbol val="none"/>
          </c:marker>
          <c:cat>
            <c:numRef>
              <c:f>Sayfa2!$N$2:$N$10</c:f>
              <c:numCache>
                <c:formatCode>General</c:formatCode>
                <c:ptCount val="9"/>
                <c:pt idx="0">
                  <c:v>1.0</c:v>
                </c:pt>
                <c:pt idx="1">
                  <c:v>1.5</c:v>
                </c:pt>
                <c:pt idx="2">
                  <c:v>2.0</c:v>
                </c:pt>
                <c:pt idx="3">
                  <c:v>2.5</c:v>
                </c:pt>
                <c:pt idx="4">
                  <c:v>3.0</c:v>
                </c:pt>
                <c:pt idx="5">
                  <c:v>3.5</c:v>
                </c:pt>
                <c:pt idx="6">
                  <c:v>4.0</c:v>
                </c:pt>
                <c:pt idx="7">
                  <c:v>4.5</c:v>
                </c:pt>
                <c:pt idx="8">
                  <c:v>5.0</c:v>
                </c:pt>
              </c:numCache>
            </c:numRef>
          </c:cat>
          <c:val>
            <c:numRef>
              <c:f>Sayfa2!$B$6:$J$6</c:f>
              <c:numCache>
                <c:formatCode>General</c:formatCode>
                <c:ptCount val="9"/>
                <c:pt idx="0">
                  <c:v>0.1071</c:v>
                </c:pt>
                <c:pt idx="1">
                  <c:v>0.1596</c:v>
                </c:pt>
                <c:pt idx="2">
                  <c:v>0.1596</c:v>
                </c:pt>
                <c:pt idx="3">
                  <c:v>0.1596</c:v>
                </c:pt>
                <c:pt idx="4">
                  <c:v>0.1596</c:v>
                </c:pt>
                <c:pt idx="5">
                  <c:v>0.1596</c:v>
                </c:pt>
                <c:pt idx="6">
                  <c:v>0.1596</c:v>
                </c:pt>
                <c:pt idx="7">
                  <c:v>0.1827</c:v>
                </c:pt>
                <c:pt idx="8">
                  <c:v>0.1827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98628240"/>
        <c:axId val="-2098698336"/>
      </c:lineChart>
      <c:catAx>
        <c:axId val="-2098628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98698336"/>
        <c:crosses val="autoZero"/>
        <c:auto val="1"/>
        <c:lblAlgn val="ctr"/>
        <c:lblOffset val="100"/>
        <c:noMultiLvlLbl val="0"/>
      </c:catAx>
      <c:valAx>
        <c:axId val="-2098698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9862824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Sayfa5!$J$6</c:f>
              <c:strCache>
                <c:ptCount val="1"/>
                <c:pt idx="0">
                  <c:v>Lost Sales Rate</c:v>
                </c:pt>
              </c:strCache>
            </c:strRef>
          </c:tx>
          <c:marker>
            <c:symbol val="none"/>
          </c:marker>
          <c:cat>
            <c:numRef>
              <c:f>Sayfa2!$N$2:$N$10</c:f>
              <c:numCache>
                <c:formatCode>General</c:formatCode>
                <c:ptCount val="9"/>
                <c:pt idx="0">
                  <c:v>1.0</c:v>
                </c:pt>
                <c:pt idx="1">
                  <c:v>1.5</c:v>
                </c:pt>
                <c:pt idx="2">
                  <c:v>2.0</c:v>
                </c:pt>
                <c:pt idx="3">
                  <c:v>2.5</c:v>
                </c:pt>
                <c:pt idx="4">
                  <c:v>3.0</c:v>
                </c:pt>
                <c:pt idx="5">
                  <c:v>3.5</c:v>
                </c:pt>
                <c:pt idx="6">
                  <c:v>4.0</c:v>
                </c:pt>
                <c:pt idx="7">
                  <c:v>4.5</c:v>
                </c:pt>
                <c:pt idx="8">
                  <c:v>5.0</c:v>
                </c:pt>
              </c:numCache>
            </c:numRef>
          </c:cat>
          <c:val>
            <c:numRef>
              <c:f>Sayfa3!$B$6:$J$6</c:f>
              <c:numCache>
                <c:formatCode>General</c:formatCode>
                <c:ptCount val="9"/>
                <c:pt idx="0">
                  <c:v>0.0674</c:v>
                </c:pt>
                <c:pt idx="1">
                  <c:v>0.0932</c:v>
                </c:pt>
                <c:pt idx="2">
                  <c:v>0.0932</c:v>
                </c:pt>
                <c:pt idx="3">
                  <c:v>0.1127</c:v>
                </c:pt>
                <c:pt idx="4">
                  <c:v>0.1596</c:v>
                </c:pt>
                <c:pt idx="5">
                  <c:v>0.1596</c:v>
                </c:pt>
                <c:pt idx="6">
                  <c:v>0.1596</c:v>
                </c:pt>
                <c:pt idx="7">
                  <c:v>0.1921</c:v>
                </c:pt>
                <c:pt idx="8">
                  <c:v>0.218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00276848"/>
        <c:axId val="-2099096560"/>
      </c:lineChart>
      <c:catAx>
        <c:axId val="-210027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99096560"/>
        <c:crosses val="autoZero"/>
        <c:auto val="1"/>
        <c:lblAlgn val="ctr"/>
        <c:lblOffset val="100"/>
        <c:noMultiLvlLbl val="0"/>
      </c:catAx>
      <c:valAx>
        <c:axId val="-2099096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002768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Sayfa5!$J$2</c:f>
              <c:strCache>
                <c:ptCount val="1"/>
                <c:pt idx="0">
                  <c:v>Avg. WIP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Sayfa2!$N$2:$N$10</c:f>
              <c:numCache>
                <c:formatCode>General</c:formatCode>
                <c:ptCount val="9"/>
                <c:pt idx="0">
                  <c:v>1.0</c:v>
                </c:pt>
                <c:pt idx="1">
                  <c:v>1.5</c:v>
                </c:pt>
                <c:pt idx="2">
                  <c:v>2.0</c:v>
                </c:pt>
                <c:pt idx="3">
                  <c:v>2.5</c:v>
                </c:pt>
                <c:pt idx="4">
                  <c:v>3.0</c:v>
                </c:pt>
                <c:pt idx="5">
                  <c:v>3.5</c:v>
                </c:pt>
                <c:pt idx="6">
                  <c:v>4.0</c:v>
                </c:pt>
                <c:pt idx="7">
                  <c:v>4.5</c:v>
                </c:pt>
                <c:pt idx="8">
                  <c:v>5.0</c:v>
                </c:pt>
              </c:numCache>
            </c:numRef>
          </c:cat>
          <c:val>
            <c:numRef>
              <c:f>Sayfa3!$B$2:$J$2</c:f>
              <c:numCache>
                <c:formatCode>General</c:formatCode>
                <c:ptCount val="9"/>
                <c:pt idx="0">
                  <c:v>0.617</c:v>
                </c:pt>
                <c:pt idx="1">
                  <c:v>0.6532</c:v>
                </c:pt>
                <c:pt idx="2">
                  <c:v>0.6532</c:v>
                </c:pt>
                <c:pt idx="3">
                  <c:v>0.545</c:v>
                </c:pt>
                <c:pt idx="4">
                  <c:v>0.5564</c:v>
                </c:pt>
                <c:pt idx="5">
                  <c:v>0.5564</c:v>
                </c:pt>
                <c:pt idx="6">
                  <c:v>0.5564</c:v>
                </c:pt>
                <c:pt idx="7">
                  <c:v>1.0</c:v>
                </c:pt>
                <c:pt idx="8">
                  <c:v>0.7744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Sayfa5!$J$4</c:f>
              <c:strCache>
                <c:ptCount val="1"/>
                <c:pt idx="0">
                  <c:v>Avg. FG</c:v>
                </c:pt>
              </c:strCache>
            </c:strRef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Sayfa2!$N$2:$N$10</c:f>
              <c:numCache>
                <c:formatCode>General</c:formatCode>
                <c:ptCount val="9"/>
                <c:pt idx="0">
                  <c:v>1.0</c:v>
                </c:pt>
                <c:pt idx="1">
                  <c:v>1.5</c:v>
                </c:pt>
                <c:pt idx="2">
                  <c:v>2.0</c:v>
                </c:pt>
                <c:pt idx="3">
                  <c:v>2.5</c:v>
                </c:pt>
                <c:pt idx="4">
                  <c:v>3.0</c:v>
                </c:pt>
                <c:pt idx="5">
                  <c:v>3.5</c:v>
                </c:pt>
                <c:pt idx="6">
                  <c:v>4.0</c:v>
                </c:pt>
                <c:pt idx="7">
                  <c:v>4.5</c:v>
                </c:pt>
                <c:pt idx="8">
                  <c:v>5.0</c:v>
                </c:pt>
              </c:numCache>
            </c:numRef>
          </c:cat>
          <c:val>
            <c:numRef>
              <c:f>Sayfa3!$B$4:$J$4</c:f>
              <c:numCache>
                <c:formatCode>General</c:formatCode>
                <c:ptCount val="9"/>
                <c:pt idx="0">
                  <c:v>3.0671</c:v>
                </c:pt>
                <c:pt idx="1">
                  <c:v>2.4772</c:v>
                </c:pt>
                <c:pt idx="2">
                  <c:v>2.4772</c:v>
                </c:pt>
                <c:pt idx="3">
                  <c:v>2.2991</c:v>
                </c:pt>
                <c:pt idx="4">
                  <c:v>1.74</c:v>
                </c:pt>
                <c:pt idx="5">
                  <c:v>1.74</c:v>
                </c:pt>
                <c:pt idx="6">
                  <c:v>1.74</c:v>
                </c:pt>
                <c:pt idx="7">
                  <c:v>1.3005</c:v>
                </c:pt>
                <c:pt idx="8">
                  <c:v>1.2331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59767328"/>
        <c:axId val="-2130270384"/>
      </c:lineChart>
      <c:catAx>
        <c:axId val="-205976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0270384"/>
        <c:crosses val="autoZero"/>
        <c:auto val="1"/>
        <c:lblAlgn val="ctr"/>
        <c:lblOffset val="100"/>
        <c:noMultiLvlLbl val="0"/>
      </c:catAx>
      <c:valAx>
        <c:axId val="-2130270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5976732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v>h1</c:v>
          </c:tx>
          <c:marker>
            <c:symbol val="none"/>
          </c:marker>
          <c:val>
            <c:numRef>
              <c:f>Sayfa2!$B$8:$J$8</c:f>
              <c:numCache>
                <c:formatCode>General</c:formatCode>
                <c:ptCount val="9"/>
                <c:pt idx="0">
                  <c:v>10.4058</c:v>
                </c:pt>
                <c:pt idx="1">
                  <c:v>10.842</c:v>
                </c:pt>
                <c:pt idx="2">
                  <c:v>11.1201</c:v>
                </c:pt>
                <c:pt idx="3">
                  <c:v>11.3983</c:v>
                </c:pt>
                <c:pt idx="4">
                  <c:v>11.6765</c:v>
                </c:pt>
                <c:pt idx="5">
                  <c:v>11.9547</c:v>
                </c:pt>
                <c:pt idx="6">
                  <c:v>12.2329</c:v>
                </c:pt>
                <c:pt idx="7">
                  <c:v>12.4783</c:v>
                </c:pt>
                <c:pt idx="8">
                  <c:v>12.7152</c:v>
                </c:pt>
              </c:numCache>
            </c:numRef>
          </c:val>
          <c:smooth val="0"/>
        </c:ser>
        <c:ser>
          <c:idx val="0"/>
          <c:order val="1"/>
          <c:tx>
            <c:v>h2</c:v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Sayfa2!$N$2:$N$10</c:f>
              <c:numCache>
                <c:formatCode>General</c:formatCode>
                <c:ptCount val="9"/>
                <c:pt idx="0">
                  <c:v>1.0</c:v>
                </c:pt>
                <c:pt idx="1">
                  <c:v>1.5</c:v>
                </c:pt>
                <c:pt idx="2">
                  <c:v>2.0</c:v>
                </c:pt>
                <c:pt idx="3">
                  <c:v>2.5</c:v>
                </c:pt>
                <c:pt idx="4">
                  <c:v>3.0</c:v>
                </c:pt>
                <c:pt idx="5">
                  <c:v>3.5</c:v>
                </c:pt>
                <c:pt idx="6">
                  <c:v>4.0</c:v>
                </c:pt>
                <c:pt idx="7">
                  <c:v>4.5</c:v>
                </c:pt>
                <c:pt idx="8">
                  <c:v>5.0</c:v>
                </c:pt>
              </c:numCache>
            </c:numRef>
          </c:cat>
          <c:val>
            <c:numRef>
              <c:f>Sayfa3!$B$8:$J$8</c:f>
              <c:numCache>
                <c:formatCode>General</c:formatCode>
                <c:ptCount val="9"/>
                <c:pt idx="0">
                  <c:v>6.323999999999998</c:v>
                </c:pt>
                <c:pt idx="1">
                  <c:v>7.818099999999998</c:v>
                </c:pt>
                <c:pt idx="2">
                  <c:v>9.056600000000004</c:v>
                </c:pt>
                <c:pt idx="3">
                  <c:v>10.2201</c:v>
                </c:pt>
                <c:pt idx="4">
                  <c:v>11.1201</c:v>
                </c:pt>
                <c:pt idx="5">
                  <c:v>11.9901</c:v>
                </c:pt>
                <c:pt idx="6">
                  <c:v>12.8601</c:v>
                </c:pt>
                <c:pt idx="7">
                  <c:v>13.6158</c:v>
                </c:pt>
                <c:pt idx="8">
                  <c:v>14.2556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68227568"/>
        <c:axId val="-2063260816"/>
      </c:lineChart>
      <c:catAx>
        <c:axId val="-206822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63260816"/>
        <c:crosses val="autoZero"/>
        <c:auto val="1"/>
        <c:lblAlgn val="ctr"/>
        <c:lblOffset val="100"/>
        <c:noMultiLvlLbl val="0"/>
      </c:catAx>
      <c:valAx>
        <c:axId val="-206326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6822756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Sayfa5!$J$6</c:f>
              <c:strCache>
                <c:ptCount val="1"/>
                <c:pt idx="0">
                  <c:v>Lost Sales Rate</c:v>
                </c:pt>
              </c:strCache>
            </c:strRef>
          </c:tx>
          <c:marker>
            <c:symbol val="none"/>
          </c:marker>
          <c:cat>
            <c:numRef>
              <c:f>Sayfa6!$M$1:$M$9</c:f>
              <c:numCache>
                <c:formatCode>General</c:formatCode>
                <c:ptCount val="9"/>
                <c:pt idx="0">
                  <c:v>1.0</c:v>
                </c:pt>
                <c:pt idx="1">
                  <c:v>1.5</c:v>
                </c:pt>
                <c:pt idx="2">
                  <c:v>2.0</c:v>
                </c:pt>
                <c:pt idx="3">
                  <c:v>2.5</c:v>
                </c:pt>
                <c:pt idx="4">
                  <c:v>3.0</c:v>
                </c:pt>
                <c:pt idx="5">
                  <c:v>3.5</c:v>
                </c:pt>
                <c:pt idx="6">
                  <c:v>4.0</c:v>
                </c:pt>
                <c:pt idx="7">
                  <c:v>4.5</c:v>
                </c:pt>
                <c:pt idx="8">
                  <c:v>5.0</c:v>
                </c:pt>
              </c:numCache>
            </c:numRef>
          </c:cat>
          <c:val>
            <c:numRef>
              <c:f>Sayfa6!$A$6:$I$6</c:f>
              <c:numCache>
                <c:formatCode>General</c:formatCode>
                <c:ptCount val="9"/>
                <c:pt idx="0">
                  <c:v>0.2459</c:v>
                </c:pt>
                <c:pt idx="1">
                  <c:v>0.1688</c:v>
                </c:pt>
                <c:pt idx="2">
                  <c:v>0.1596</c:v>
                </c:pt>
                <c:pt idx="3">
                  <c:v>0.1324</c:v>
                </c:pt>
                <c:pt idx="4">
                  <c:v>0.1162</c:v>
                </c:pt>
                <c:pt idx="5">
                  <c:v>0.1199</c:v>
                </c:pt>
                <c:pt idx="6">
                  <c:v>0.1109</c:v>
                </c:pt>
                <c:pt idx="7">
                  <c:v>0.1044</c:v>
                </c:pt>
                <c:pt idx="8">
                  <c:v>0.0994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63006816"/>
        <c:axId val="-2068553920"/>
      </c:lineChart>
      <c:catAx>
        <c:axId val="-2063006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68553920"/>
        <c:crosses val="autoZero"/>
        <c:auto val="1"/>
        <c:lblAlgn val="ctr"/>
        <c:lblOffset val="100"/>
        <c:noMultiLvlLbl val="0"/>
      </c:catAx>
      <c:valAx>
        <c:axId val="-2068553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6300681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Sayfa5!$J$2</c:f>
              <c:strCache>
                <c:ptCount val="1"/>
                <c:pt idx="0">
                  <c:v>Avg. WIP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Sayfa6!$M$1:$M$9</c:f>
              <c:numCache>
                <c:formatCode>General</c:formatCode>
                <c:ptCount val="9"/>
                <c:pt idx="0">
                  <c:v>1.0</c:v>
                </c:pt>
                <c:pt idx="1">
                  <c:v>1.5</c:v>
                </c:pt>
                <c:pt idx="2">
                  <c:v>2.0</c:v>
                </c:pt>
                <c:pt idx="3">
                  <c:v>2.5</c:v>
                </c:pt>
                <c:pt idx="4">
                  <c:v>3.0</c:v>
                </c:pt>
                <c:pt idx="5">
                  <c:v>3.5</c:v>
                </c:pt>
                <c:pt idx="6">
                  <c:v>4.0</c:v>
                </c:pt>
                <c:pt idx="7">
                  <c:v>4.5</c:v>
                </c:pt>
                <c:pt idx="8">
                  <c:v>5.0</c:v>
                </c:pt>
              </c:numCache>
            </c:numRef>
          </c:cat>
          <c:val>
            <c:numRef>
              <c:f>Sayfa6!$A$2:$I$2</c:f>
              <c:numCache>
                <c:formatCode>General</c:formatCode>
                <c:ptCount val="9"/>
                <c:pt idx="0">
                  <c:v>0.7342</c:v>
                </c:pt>
                <c:pt idx="1">
                  <c:v>0.7634</c:v>
                </c:pt>
                <c:pt idx="2">
                  <c:v>0.5564</c:v>
                </c:pt>
                <c:pt idx="3">
                  <c:v>0.5812</c:v>
                </c:pt>
                <c:pt idx="4">
                  <c:v>0.5969</c:v>
                </c:pt>
                <c:pt idx="5">
                  <c:v>0.5072</c:v>
                </c:pt>
                <c:pt idx="6">
                  <c:v>0.5117</c:v>
                </c:pt>
                <c:pt idx="7">
                  <c:v>0.5148</c:v>
                </c:pt>
                <c:pt idx="8">
                  <c:v>0.5172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Sayfa5!$J$4</c:f>
              <c:strCache>
                <c:ptCount val="1"/>
                <c:pt idx="0">
                  <c:v>Avg. FG</c:v>
                </c:pt>
              </c:strCache>
            </c:strRef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Sayfa6!$M$1:$M$9</c:f>
              <c:numCache>
                <c:formatCode>General</c:formatCode>
                <c:ptCount val="9"/>
                <c:pt idx="0">
                  <c:v>1.0</c:v>
                </c:pt>
                <c:pt idx="1">
                  <c:v>1.5</c:v>
                </c:pt>
                <c:pt idx="2">
                  <c:v>2.0</c:v>
                </c:pt>
                <c:pt idx="3">
                  <c:v>2.5</c:v>
                </c:pt>
                <c:pt idx="4">
                  <c:v>3.0</c:v>
                </c:pt>
                <c:pt idx="5">
                  <c:v>3.5</c:v>
                </c:pt>
                <c:pt idx="6">
                  <c:v>4.0</c:v>
                </c:pt>
                <c:pt idx="7">
                  <c:v>4.5</c:v>
                </c:pt>
                <c:pt idx="8">
                  <c:v>5.0</c:v>
                </c:pt>
              </c:numCache>
            </c:numRef>
          </c:cat>
          <c:val>
            <c:numRef>
              <c:f>Sayfa6!$A$4:$I$4</c:f>
              <c:numCache>
                <c:formatCode>General</c:formatCode>
                <c:ptCount val="9"/>
                <c:pt idx="0">
                  <c:v>1.5229</c:v>
                </c:pt>
                <c:pt idx="1">
                  <c:v>1.7639</c:v>
                </c:pt>
                <c:pt idx="2">
                  <c:v>1.74</c:v>
                </c:pt>
                <c:pt idx="3">
                  <c:v>1.8554</c:v>
                </c:pt>
                <c:pt idx="4">
                  <c:v>1.9321</c:v>
                </c:pt>
                <c:pt idx="5">
                  <c:v>1.896</c:v>
                </c:pt>
                <c:pt idx="6">
                  <c:v>1.9435</c:v>
                </c:pt>
                <c:pt idx="7">
                  <c:v>1.9806</c:v>
                </c:pt>
                <c:pt idx="8">
                  <c:v>2.0103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57700256"/>
        <c:axId val="-2057720000"/>
      </c:lineChart>
      <c:catAx>
        <c:axId val="-205770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57720000"/>
        <c:crosses val="autoZero"/>
        <c:auto val="1"/>
        <c:lblAlgn val="ctr"/>
        <c:lblOffset val="100"/>
        <c:noMultiLvlLbl val="0"/>
      </c:catAx>
      <c:valAx>
        <c:axId val="-2057720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5770025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Sayfa5!$J$6</c:f>
              <c:strCache>
                <c:ptCount val="1"/>
                <c:pt idx="0">
                  <c:v>Lost Sales Rate</c:v>
                </c:pt>
              </c:strCache>
            </c:strRef>
          </c:tx>
          <c:marker>
            <c:symbol val="none"/>
          </c:marker>
          <c:cat>
            <c:numRef>
              <c:f>Sayfa6!$M$1:$M$9</c:f>
              <c:numCache>
                <c:formatCode>General</c:formatCode>
                <c:ptCount val="9"/>
                <c:pt idx="0">
                  <c:v>1.0</c:v>
                </c:pt>
                <c:pt idx="1">
                  <c:v>1.5</c:v>
                </c:pt>
                <c:pt idx="2">
                  <c:v>2.0</c:v>
                </c:pt>
                <c:pt idx="3">
                  <c:v>2.5</c:v>
                </c:pt>
                <c:pt idx="4">
                  <c:v>3.0</c:v>
                </c:pt>
                <c:pt idx="5">
                  <c:v>3.5</c:v>
                </c:pt>
                <c:pt idx="6">
                  <c:v>4.0</c:v>
                </c:pt>
                <c:pt idx="7">
                  <c:v>4.5</c:v>
                </c:pt>
                <c:pt idx="8">
                  <c:v>5.0</c:v>
                </c:pt>
              </c:numCache>
            </c:numRef>
          </c:cat>
          <c:val>
            <c:numRef>
              <c:f>Sayfa7!$A$6:$I$6</c:f>
              <c:numCache>
                <c:formatCode>General</c:formatCode>
                <c:ptCount val="9"/>
                <c:pt idx="0">
                  <c:v>0.279</c:v>
                </c:pt>
                <c:pt idx="1">
                  <c:v>0.1643</c:v>
                </c:pt>
                <c:pt idx="2">
                  <c:v>0.1596</c:v>
                </c:pt>
                <c:pt idx="3">
                  <c:v>0.1324</c:v>
                </c:pt>
                <c:pt idx="4">
                  <c:v>0.1162</c:v>
                </c:pt>
                <c:pt idx="5">
                  <c:v>0.1058</c:v>
                </c:pt>
                <c:pt idx="6">
                  <c:v>0.1122</c:v>
                </c:pt>
                <c:pt idx="7">
                  <c:v>0.1026</c:v>
                </c:pt>
                <c:pt idx="8">
                  <c:v>0.0974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92995168"/>
        <c:axId val="-2093033872"/>
      </c:lineChart>
      <c:catAx>
        <c:axId val="-2092995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93033872"/>
        <c:crosses val="autoZero"/>
        <c:auto val="1"/>
        <c:lblAlgn val="ctr"/>
        <c:lblOffset val="100"/>
        <c:noMultiLvlLbl val="0"/>
      </c:catAx>
      <c:valAx>
        <c:axId val="-2093033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9299516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Sayfa5!$J$2</c:f>
              <c:strCache>
                <c:ptCount val="1"/>
                <c:pt idx="0">
                  <c:v>Avg. WIP</c:v>
                </c:pt>
              </c:strCache>
            </c:strRef>
          </c:tx>
          <c:marker>
            <c:symbol val="none"/>
          </c:marker>
          <c:cat>
            <c:numRef>
              <c:f>Sayfa6!$M$1:$M$9</c:f>
              <c:numCache>
                <c:formatCode>General</c:formatCode>
                <c:ptCount val="9"/>
                <c:pt idx="0">
                  <c:v>1.0</c:v>
                </c:pt>
                <c:pt idx="1">
                  <c:v>1.5</c:v>
                </c:pt>
                <c:pt idx="2">
                  <c:v>2.0</c:v>
                </c:pt>
                <c:pt idx="3">
                  <c:v>2.5</c:v>
                </c:pt>
                <c:pt idx="4">
                  <c:v>3.0</c:v>
                </c:pt>
                <c:pt idx="5">
                  <c:v>3.5</c:v>
                </c:pt>
                <c:pt idx="6">
                  <c:v>4.0</c:v>
                </c:pt>
                <c:pt idx="7">
                  <c:v>4.5</c:v>
                </c:pt>
                <c:pt idx="8">
                  <c:v>5.0</c:v>
                </c:pt>
              </c:numCache>
            </c:numRef>
          </c:cat>
          <c:val>
            <c:numRef>
              <c:f>Sayfa7!$A$2:$I$2</c:f>
              <c:numCache>
                <c:formatCode>General</c:formatCode>
                <c:ptCount val="9"/>
                <c:pt idx="0">
                  <c:v>1.0427</c:v>
                </c:pt>
                <c:pt idx="1">
                  <c:v>0.729</c:v>
                </c:pt>
                <c:pt idx="2">
                  <c:v>0.5564</c:v>
                </c:pt>
                <c:pt idx="3">
                  <c:v>0.4414</c:v>
                </c:pt>
                <c:pt idx="4">
                  <c:v>0.3635</c:v>
                </c:pt>
                <c:pt idx="5">
                  <c:v>0.3079</c:v>
                </c:pt>
                <c:pt idx="6">
                  <c:v>0.778</c:v>
                </c:pt>
                <c:pt idx="7">
                  <c:v>0.7739</c:v>
                </c:pt>
                <c:pt idx="8">
                  <c:v>0.7479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Sayfa5!$J$4</c:f>
              <c:strCache>
                <c:ptCount val="1"/>
                <c:pt idx="0">
                  <c:v>Avg. FG</c:v>
                </c:pt>
              </c:strCache>
            </c:strRef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Sayfa6!$M$1:$M$9</c:f>
              <c:numCache>
                <c:formatCode>General</c:formatCode>
                <c:ptCount val="9"/>
                <c:pt idx="0">
                  <c:v>1.0</c:v>
                </c:pt>
                <c:pt idx="1">
                  <c:v>1.5</c:v>
                </c:pt>
                <c:pt idx="2">
                  <c:v>2.0</c:v>
                </c:pt>
                <c:pt idx="3">
                  <c:v>2.5</c:v>
                </c:pt>
                <c:pt idx="4">
                  <c:v>3.0</c:v>
                </c:pt>
                <c:pt idx="5">
                  <c:v>3.5</c:v>
                </c:pt>
                <c:pt idx="6">
                  <c:v>4.0</c:v>
                </c:pt>
                <c:pt idx="7">
                  <c:v>4.5</c:v>
                </c:pt>
                <c:pt idx="8">
                  <c:v>5.0</c:v>
                </c:pt>
              </c:numCache>
            </c:numRef>
          </c:cat>
          <c:val>
            <c:numRef>
              <c:f>Sayfa7!$A$4:$I$4</c:f>
              <c:numCache>
                <c:formatCode>General</c:formatCode>
                <c:ptCount val="9"/>
                <c:pt idx="0">
                  <c:v>1.4995</c:v>
                </c:pt>
                <c:pt idx="1">
                  <c:v>2.0002</c:v>
                </c:pt>
                <c:pt idx="2">
                  <c:v>1.74</c:v>
                </c:pt>
                <c:pt idx="3">
                  <c:v>1.8554</c:v>
                </c:pt>
                <c:pt idx="4">
                  <c:v>1.9321</c:v>
                </c:pt>
                <c:pt idx="5">
                  <c:v>1.9859</c:v>
                </c:pt>
                <c:pt idx="6">
                  <c:v>1.5206</c:v>
                </c:pt>
                <c:pt idx="7">
                  <c:v>1.5521</c:v>
                </c:pt>
                <c:pt idx="8">
                  <c:v>1.5707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59938064"/>
        <c:axId val="-2051044144"/>
      </c:lineChart>
      <c:catAx>
        <c:axId val="-205993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51044144"/>
        <c:crosses val="autoZero"/>
        <c:auto val="1"/>
        <c:lblAlgn val="ctr"/>
        <c:lblOffset val="100"/>
        <c:noMultiLvlLbl val="0"/>
      </c:catAx>
      <c:valAx>
        <c:axId val="-2051044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5993806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79DAF-8783-4F8B-ACDF-77BEFB337A4F}" type="datetimeFigureOut">
              <a:rPr lang="en-US" smtClean="0"/>
              <a:t>6/2/15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A94E4-58A5-4F9D-8B73-5F13E3434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18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2AD44-6B75-48D7-97BA-906CF92F06AE}" type="datetimeFigureOut">
              <a:rPr lang="en-US" smtClean="0"/>
              <a:t>6/2/15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1874D-ED4E-4C95-854A-F329974FF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1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1874D-ED4E-4C95-854A-F329974FFA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32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8E1E3-0CE4-C743-BF86-C60DFDEE5327}" type="datetime4">
              <a:rPr lang="en-US" smtClean="0"/>
              <a:t>June 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76408-ECFB-834D-A0FD-8F241669F98D}" type="datetime4">
              <a:rPr lang="en-US" smtClean="0"/>
              <a:t>June 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2D56-9E3C-C244-8982-F293916207E0}" type="datetime4">
              <a:rPr lang="en-US" smtClean="0"/>
              <a:t>June 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8160951" y="1036320"/>
            <a:ext cx="1219199" cy="365760"/>
          </a:xfrm>
        </p:spPr>
        <p:txBody>
          <a:bodyPr/>
          <a:lstStyle/>
          <a:p>
            <a:fld id="{A21ADF0E-CBE6-DB4F-BABF-0C0D9D3F17DD}" type="datetime4">
              <a:rPr lang="en-US" smtClean="0"/>
              <a:t>June 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977310" y="3439160"/>
            <a:ext cx="3586481" cy="365760"/>
          </a:xfrm>
        </p:spPr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7BA4-1E20-7442-9195-7FF3D02529F6}" type="datetime4">
              <a:rPr lang="en-US" smtClean="0"/>
              <a:t>June 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0BB0-0F70-CF47-AAF9-6808FB7D0DE7}" type="datetime4">
              <a:rPr lang="en-US" smtClean="0"/>
              <a:t>June 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0AF3-EEE5-8645-99F2-271E88E92015}" type="datetime4">
              <a:rPr lang="en-US" smtClean="0"/>
              <a:t>June 2,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7EC2-335F-CD48-8B32-FA9CE1990CFB}" type="datetime4">
              <a:rPr lang="en-US" smtClean="0"/>
              <a:t>June 2,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290A-C4B9-6A4E-AE4A-4D1619C5A024}" type="datetime4">
              <a:rPr lang="en-US" smtClean="0"/>
              <a:t>June 2,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8159-C470-9045-B172-4DB76570012E}" type="datetime4">
              <a:rPr lang="en-US" smtClean="0"/>
              <a:t>June 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9BF5-866C-BA46-AED2-8D2382CFAD6A}" type="datetime4">
              <a:rPr lang="en-US" smtClean="0"/>
              <a:t>June 2, 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0E62B4B-54F2-4048-AA0C-E1D6100CB27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015410" y="3477260"/>
            <a:ext cx="3510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22851" y="1074420"/>
            <a:ext cx="1295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CE268E-9B60-0844-9945-3C68DCE4A9FD}" type="datetime4">
              <a:rPr lang="en-US" smtClean="0"/>
              <a:t>June 2, 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122.png"/><Relationship Id="rId5" Type="http://schemas.openxmlformats.org/officeDocument/2006/relationships/image" Target="../media/image9.jpeg"/><Relationship Id="rId6" Type="http://schemas.openxmlformats.org/officeDocument/2006/relationships/image" Target="../media/image3.gif"/><Relationship Id="rId7" Type="http://schemas.openxmlformats.org/officeDocument/2006/relationships/image" Target="../media/image141.png"/><Relationship Id="rId8" Type="http://schemas.openxmlformats.org/officeDocument/2006/relationships/image" Target="../media/image170.png"/><Relationship Id="rId9" Type="http://schemas.openxmlformats.org/officeDocument/2006/relationships/image" Target="../media/image18.png"/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1.png"/><Relationship Id="rId3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chart" Target="../charts/chart8.xml"/><Relationship Id="rId5" Type="http://schemas.openxmlformats.org/officeDocument/2006/relationships/chart" Target="../charts/chart9.xml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4" Type="http://schemas.openxmlformats.org/officeDocument/2006/relationships/chart" Target="../charts/chart12.xml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7543800" cy="2593975"/>
          </a:xfrm>
        </p:spPr>
        <p:txBody>
          <a:bodyPr/>
          <a:lstStyle/>
          <a:p>
            <a:pPr algn="ctr"/>
            <a:r>
              <a:rPr lang="en-US" sz="5400" dirty="0"/>
              <a:t>Continuous Time Control of </a:t>
            </a:r>
            <a:r>
              <a:rPr lang="en-US" sz="5400" dirty="0" smtClean="0"/>
              <a:t>Tandem </a:t>
            </a:r>
            <a:r>
              <a:rPr lang="en-US" sz="5400" dirty="0"/>
              <a:t>Production Lines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62000" y="4953000"/>
            <a:ext cx="7162800" cy="1600200"/>
          </a:xfrm>
        </p:spPr>
        <p:txBody>
          <a:bodyPr>
            <a:normAutofit fontScale="92500" lnSpcReduction="20000"/>
          </a:bodyPr>
          <a:lstStyle/>
          <a:p>
            <a:pPr algn="ctr"/>
            <a:endParaRPr lang="tr-TR" dirty="0" smtClean="0"/>
          </a:p>
          <a:p>
            <a:pPr algn="ctr"/>
            <a:r>
              <a:rPr lang="en-US" dirty="0" smtClean="0"/>
              <a:t>Mehmet </a:t>
            </a:r>
            <a:r>
              <a:rPr lang="en-US" dirty="0"/>
              <a:t>Murat Fadıloğlu</a:t>
            </a:r>
          </a:p>
          <a:p>
            <a:pPr algn="ctr"/>
            <a:r>
              <a:rPr lang="en-US" dirty="0"/>
              <a:t>Özge </a:t>
            </a:r>
            <a:r>
              <a:rPr lang="en-US" dirty="0" smtClean="0"/>
              <a:t>Büyükdağlı</a:t>
            </a:r>
            <a:endParaRPr lang="tr-TR" dirty="0" smtClean="0"/>
          </a:p>
          <a:p>
            <a:pPr algn="ctr"/>
            <a:endParaRPr lang="tr-TR" dirty="0"/>
          </a:p>
          <a:p>
            <a:pPr algn="ctr"/>
            <a:r>
              <a:rPr lang="tr-TR" dirty="0" smtClean="0"/>
              <a:t>Yaşar </a:t>
            </a:r>
            <a:r>
              <a:rPr lang="en-US" dirty="0" smtClean="0"/>
              <a:t>University</a:t>
            </a:r>
            <a:r>
              <a:rPr lang="tr-TR" dirty="0" smtClean="0"/>
              <a:t>, </a:t>
            </a:r>
            <a:r>
              <a:rPr lang="tr-TR" dirty="0" err="1" smtClean="0"/>
              <a:t>Izmir</a:t>
            </a:r>
            <a:r>
              <a:rPr lang="tr-TR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1ECE-7D4C-8745-B2DE-E2DBAE8348F1}" type="datetime4">
              <a:rPr lang="en-US" smtClean="0"/>
              <a:t>June 2,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999317"/>
            <a:ext cx="1066800" cy="140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3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Basic Model</a:t>
            </a:r>
            <a:br>
              <a:rPr lang="tr-TR" dirty="0" smtClean="0"/>
            </a:br>
            <a:r>
              <a:rPr lang="tr-TR" sz="2800" i="1" dirty="0" smtClean="0"/>
              <a:t> </a:t>
            </a:r>
            <a:endParaRPr lang="en-US" sz="4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err="1" smtClean="0"/>
                  <a:t>Via</a:t>
                </a:r>
                <a:r>
                  <a:rPr lang="tr-TR" dirty="0" smtClean="0"/>
                  <a:t> </a:t>
                </a:r>
                <a:r>
                  <a:rPr lang="tr-TR" i="1" dirty="0" smtClean="0"/>
                  <a:t>u</a:t>
                </a:r>
                <a:r>
                  <a:rPr lang="en-US" i="1" dirty="0" err="1" smtClean="0"/>
                  <a:t>niformization</a:t>
                </a:r>
                <a:r>
                  <a:rPr lang="en-US" i="1" dirty="0" smtClean="0"/>
                  <a:t> technique</a:t>
                </a:r>
                <a:r>
                  <a:rPr lang="tr-TR" i="1" dirty="0" smtClean="0"/>
                  <a:t> </a:t>
                </a:r>
                <a:r>
                  <a:rPr lang="tr-TR" dirty="0" smtClean="0"/>
                  <a:t>(</a:t>
                </a:r>
                <a:r>
                  <a:rPr lang="en-US" dirty="0" err="1" smtClean="0"/>
                  <a:t>Lippman</a:t>
                </a:r>
                <a:r>
                  <a:rPr lang="en-US" dirty="0" smtClean="0"/>
                  <a:t> </a:t>
                </a:r>
                <a:r>
                  <a:rPr lang="en-US" dirty="0"/>
                  <a:t>(1975</a:t>
                </a:r>
                <a:r>
                  <a:rPr lang="en-US" dirty="0" smtClean="0"/>
                  <a:t>)</a:t>
                </a:r>
                <a:r>
                  <a:rPr lang="tr-TR" dirty="0" smtClean="0"/>
                  <a:t>)</a:t>
                </a:r>
                <a:r>
                  <a:rPr lang="en-US" dirty="0" smtClean="0"/>
                  <a:t>, </a:t>
                </a:r>
                <a:r>
                  <a:rPr lang="tr-TR" dirty="0" err="1" smtClean="0"/>
                  <a:t>we</a:t>
                </a:r>
                <a:r>
                  <a:rPr lang="tr-TR" dirty="0" smtClean="0"/>
                  <a:t> </a:t>
                </a:r>
                <a:r>
                  <a:rPr lang="en-US" dirty="0" smtClean="0"/>
                  <a:t>transform </a:t>
                </a:r>
                <a:r>
                  <a:rPr lang="en-US" dirty="0"/>
                  <a:t>this continuous model to a discrete-time Markov control model. </a:t>
                </a:r>
                <a:endParaRPr lang="tr-TR" dirty="0" smtClean="0"/>
              </a:p>
              <a:p>
                <a:r>
                  <a:rPr lang="en-US" dirty="0" smtClean="0"/>
                  <a:t>We </a:t>
                </a:r>
                <a:r>
                  <a:rPr lang="en-US" dirty="0"/>
                  <a:t>define the uniform </a:t>
                </a:r>
                <a:r>
                  <a:rPr lang="en-US" dirty="0" smtClean="0"/>
                  <a:t>rate,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tr-TR" dirty="0" smtClean="0"/>
              </a:p>
              <a:p>
                <a:r>
                  <a:rPr lang="tr-TR" dirty="0" err="1" smtClean="0"/>
                  <a:t>w.l.o.g</a:t>
                </a:r>
                <a:r>
                  <a:rPr lang="tr-TR" dirty="0" smtClean="0"/>
                  <a:t>.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𝛼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endParaRPr lang="tr-TR" dirty="0" smtClean="0"/>
              </a:p>
              <a:p>
                <a:pPr marL="114300" indent="0">
                  <a:buNone/>
                </a:pPr>
                <a:endParaRPr lang="tr-TR" dirty="0" smtClean="0"/>
              </a:p>
              <a:p>
                <a:pPr marL="114300" indent="0">
                  <a:buNone/>
                </a:pPr>
                <a:r>
                  <a:rPr lang="en-US" dirty="0" smtClean="0"/>
                  <a:t>Then</a:t>
                </a:r>
                <a:r>
                  <a:rPr lang="en-US" dirty="0"/>
                  <a:t>, the optimal cost-to-go </a:t>
                </a:r>
                <a:r>
                  <a:rPr lang="en-US" dirty="0" smtClean="0"/>
                  <a:t>function;</a:t>
                </a:r>
                <a:endParaRPr lang="tr-TR" dirty="0" smtClean="0"/>
              </a:p>
              <a:p>
                <a:pPr marL="114300" indent="0">
                  <a:buNone/>
                </a:pPr>
                <a:endParaRPr lang="tr-TR" dirty="0" smtClean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charset="0"/>
                            </a:rPr>
                          </m:ctrlPr>
                        </m:mPr>
                        <m:mr>
                          <m:e>
                            <m:r>
                              <a:rPr lang="en-US" i="1">
                                <a:latin typeface="Cambria Math"/>
                              </a:rPr>
                              <m:t>𝐽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𝐽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𝐽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+1,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𝐽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𝐽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−1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i="1">
                                                <a:latin typeface="Cambria Math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&gt;0</m:t>
                                            </m:r>
                                          </m:e>
                                        </m:d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+1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i="1">
                                                <a:latin typeface="Cambria Math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&gt;0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𝑅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3437-4076-9047-A89C-504F7D67AC90}" type="datetime4">
              <a:rPr lang="en-US" smtClean="0"/>
              <a:t>June 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10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124200" y="4463534"/>
            <a:ext cx="1752600" cy="602398"/>
            <a:chOff x="-381000" y="2350992"/>
            <a:chExt cx="1752600" cy="602398"/>
          </a:xfrm>
        </p:grpSpPr>
        <p:sp>
          <p:nvSpPr>
            <p:cNvPr id="8" name="TextBox 7"/>
            <p:cNvSpPr txBox="1"/>
            <p:nvPr/>
          </p:nvSpPr>
          <p:spPr>
            <a:xfrm>
              <a:off x="-381000" y="2350992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Holding </a:t>
              </a:r>
              <a:r>
                <a:rPr lang="tr-TR" dirty="0" err="1" smtClean="0"/>
                <a:t>Costs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-381000" y="2720324"/>
              <a:ext cx="457200" cy="2330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638800" y="4186535"/>
            <a:ext cx="2590800" cy="879397"/>
            <a:chOff x="-381000" y="2073993"/>
            <a:chExt cx="1752600" cy="879397"/>
          </a:xfrm>
        </p:grpSpPr>
        <p:sp>
          <p:nvSpPr>
            <p:cNvPr id="11" name="TextBox 10"/>
            <p:cNvSpPr txBox="1"/>
            <p:nvPr/>
          </p:nvSpPr>
          <p:spPr>
            <a:xfrm>
              <a:off x="-381000" y="2073993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/>
                <a:t>Station </a:t>
              </a:r>
              <a:r>
                <a:rPr lang="tr-TR" dirty="0" smtClean="0"/>
                <a:t>1 </a:t>
              </a:r>
              <a:endParaRPr lang="tr-TR" dirty="0"/>
            </a:p>
            <a:p>
              <a:r>
                <a:rPr lang="tr-TR" dirty="0" err="1"/>
                <a:t>production</a:t>
              </a:r>
              <a:r>
                <a:rPr lang="tr-TR" dirty="0"/>
                <a:t> </a:t>
              </a:r>
              <a:r>
                <a:rPr lang="tr-TR" dirty="0" err="1"/>
                <a:t>decision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-381000" y="2720324"/>
              <a:ext cx="228600" cy="2330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213026" y="5934670"/>
            <a:ext cx="2759765" cy="646331"/>
            <a:chOff x="-495300" y="2073993"/>
            <a:chExt cx="1866900" cy="646331"/>
          </a:xfrm>
        </p:grpSpPr>
        <p:sp>
          <p:nvSpPr>
            <p:cNvPr id="15" name="TextBox 14"/>
            <p:cNvSpPr txBox="1"/>
            <p:nvPr/>
          </p:nvSpPr>
          <p:spPr>
            <a:xfrm>
              <a:off x="-381000" y="2073993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Station 2 </a:t>
              </a:r>
            </a:p>
            <a:p>
              <a:r>
                <a:rPr lang="tr-TR" dirty="0" err="1" smtClean="0"/>
                <a:t>production</a:t>
              </a:r>
              <a:r>
                <a:rPr lang="tr-TR" dirty="0" smtClean="0"/>
                <a:t> </a:t>
              </a:r>
              <a:r>
                <a:rPr lang="tr-TR" dirty="0" err="1" smtClean="0"/>
                <a:t>decision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-495300" y="2073993"/>
              <a:ext cx="114300" cy="2375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969804" y="5867400"/>
            <a:ext cx="2040835" cy="673131"/>
            <a:chOff x="244085" y="1887958"/>
            <a:chExt cx="1380565" cy="673131"/>
          </a:xfrm>
        </p:grpSpPr>
        <p:sp>
          <p:nvSpPr>
            <p:cNvPr id="20" name="TextBox 19"/>
            <p:cNvSpPr txBox="1"/>
            <p:nvPr/>
          </p:nvSpPr>
          <p:spPr>
            <a:xfrm>
              <a:off x="244085" y="2191757"/>
              <a:ext cx="1380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err="1" smtClean="0"/>
                <a:t>Rationing</a:t>
              </a:r>
              <a:r>
                <a:rPr lang="tr-TR" dirty="0" smtClean="0"/>
                <a:t> </a:t>
              </a:r>
              <a:r>
                <a:rPr lang="tr-TR" dirty="0" err="1" smtClean="0"/>
                <a:t>Decision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1154205" y="1887958"/>
              <a:ext cx="154642" cy="2454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361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Basic Model</a:t>
            </a:r>
            <a:br>
              <a:rPr lang="tr-TR" dirty="0"/>
            </a:br>
            <a:r>
              <a:rPr lang="tr-TR" sz="2800" i="1" dirty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𝑗</m:t>
                    </m:r>
                    <m:r>
                      <a:rPr lang="en-US" i="1">
                        <a:latin typeface="Cambria Math"/>
                      </a:rPr>
                      <m:t>=1,2,…,</m:t>
                    </m:r>
                    <m:r>
                      <a:rPr lang="en-US" i="1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:</a:t>
                </a:r>
                <a:endParaRPr lang="tr-TR" dirty="0" smtClean="0"/>
              </a:p>
              <a:p>
                <a:pPr marL="114300" indent="0">
                  <a:buNone/>
                </a:pPr>
                <a:endParaRPr lang="tr-TR" dirty="0" smtClean="0"/>
              </a:p>
              <a:p>
                <a:pPr marL="114300" indent="0">
                  <a:buNone/>
                </a:pPr>
                <a:endParaRPr lang="tr-TR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𝐽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𝐽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 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&gt;0</m:t>
                                  </m:r>
                                </m:e>
                              </m:func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𝐽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                     </m:t>
                              </m:r>
                              <m:r>
                                <a:rPr lang="tr-TR" b="0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     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tr-TR" dirty="0" smtClean="0"/>
              </a:p>
              <a:p>
                <a:pPr marL="11430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EC1B-D55A-4D44-9D15-4B7B20E4E853}" type="datetime4">
              <a:rPr lang="en-US" smtClean="0"/>
              <a:t>June 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11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91187" y="2292980"/>
            <a:ext cx="2061616" cy="983621"/>
            <a:chOff x="150265" y="1971138"/>
            <a:chExt cx="1394623" cy="983621"/>
          </a:xfrm>
        </p:grpSpPr>
        <p:sp>
          <p:nvSpPr>
            <p:cNvPr id="11" name="TextBox 10"/>
            <p:cNvSpPr txBox="1"/>
            <p:nvPr/>
          </p:nvSpPr>
          <p:spPr>
            <a:xfrm>
              <a:off x="150265" y="1971138"/>
              <a:ext cx="13805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err="1" smtClean="0"/>
                <a:t>Either</a:t>
              </a:r>
              <a:r>
                <a:rPr lang="tr-TR" dirty="0" smtClean="0"/>
                <a:t> </a:t>
              </a:r>
              <a:r>
                <a:rPr lang="tr-TR" dirty="0" err="1" smtClean="0"/>
                <a:t>to</a:t>
              </a:r>
              <a:r>
                <a:rPr lang="tr-TR" dirty="0" smtClean="0"/>
                <a:t> </a:t>
              </a:r>
              <a:r>
                <a:rPr lang="tr-TR" dirty="0" err="1" smtClean="0"/>
                <a:t>satisfy</a:t>
              </a:r>
              <a:r>
                <a:rPr lang="tr-TR" dirty="0" smtClean="0"/>
                <a:t> an </a:t>
              </a:r>
              <a:r>
                <a:rPr lang="tr-TR" dirty="0" err="1" smtClean="0"/>
                <a:t>arriving</a:t>
              </a:r>
              <a:r>
                <a:rPr lang="tr-TR" dirty="0" smtClean="0"/>
                <a:t> </a:t>
              </a:r>
              <a:r>
                <a:rPr lang="tr-TR" dirty="0" err="1" smtClean="0"/>
                <a:t>demand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1338698" y="2561089"/>
              <a:ext cx="206190" cy="39367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191001" y="2431479"/>
            <a:ext cx="1295400" cy="845122"/>
            <a:chOff x="408001" y="2109637"/>
            <a:chExt cx="876300" cy="845122"/>
          </a:xfrm>
        </p:grpSpPr>
        <p:sp>
          <p:nvSpPr>
            <p:cNvPr id="17" name="TextBox 16"/>
            <p:cNvSpPr txBox="1"/>
            <p:nvPr/>
          </p:nvSpPr>
          <p:spPr>
            <a:xfrm>
              <a:off x="408001" y="2109637"/>
              <a:ext cx="876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err="1" smtClean="0"/>
                <a:t>Or</a:t>
              </a:r>
              <a:r>
                <a:rPr lang="tr-TR" dirty="0" smtClean="0"/>
                <a:t> </a:t>
              </a:r>
              <a:r>
                <a:rPr lang="tr-TR" dirty="0" err="1" smtClean="0"/>
                <a:t>reject</a:t>
              </a:r>
              <a:r>
                <a:rPr lang="tr-TR" dirty="0" smtClean="0"/>
                <a:t>…</a:t>
              </a:r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1078112" y="2617469"/>
              <a:ext cx="103094" cy="3372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400299" y="4191000"/>
            <a:ext cx="2438402" cy="1027331"/>
            <a:chOff x="408000" y="1728637"/>
            <a:chExt cx="1649507" cy="1027331"/>
          </a:xfrm>
        </p:grpSpPr>
        <p:sp>
          <p:nvSpPr>
            <p:cNvPr id="22" name="TextBox 21"/>
            <p:cNvSpPr txBox="1"/>
            <p:nvPr/>
          </p:nvSpPr>
          <p:spPr>
            <a:xfrm>
              <a:off x="408000" y="2109637"/>
              <a:ext cx="16495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 finished goods</a:t>
              </a:r>
              <a:r>
                <a:rPr lang="tr-TR" dirty="0" smtClean="0"/>
                <a:t>,</a:t>
              </a:r>
            </a:p>
            <a:p>
              <a:r>
                <a:rPr lang="en-US" dirty="0" smtClean="0"/>
                <a:t>lost sales </a:t>
              </a:r>
              <a:r>
                <a:rPr lang="tr-TR" dirty="0" err="1" smtClean="0"/>
                <a:t>inevitable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949246" y="1728637"/>
              <a:ext cx="115979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47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Model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Breakdowns</a:t>
            </a:r>
            <a:r>
              <a:rPr lang="tr-TR" dirty="0"/>
              <a:t/>
            </a:r>
            <a:br>
              <a:rPr lang="tr-TR" dirty="0"/>
            </a:br>
            <a:r>
              <a:rPr lang="tr-TR" sz="2800" i="1" dirty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A</a:t>
                </a:r>
                <a:r>
                  <a:rPr lang="en-US" dirty="0" smtClean="0"/>
                  <a:t> </a:t>
                </a:r>
                <a:r>
                  <a:rPr lang="en-US" i="1" dirty="0"/>
                  <a:t>variation</a:t>
                </a:r>
                <a:r>
                  <a:rPr lang="en-US" dirty="0"/>
                  <a:t> on the basic model that allows </a:t>
                </a:r>
                <a:r>
                  <a:rPr lang="en-US" b="1" dirty="0"/>
                  <a:t>random breakdowns and repairs</a:t>
                </a:r>
                <a:r>
                  <a:rPr lang="en-US" dirty="0"/>
                  <a:t> at both </a:t>
                </a:r>
                <a:r>
                  <a:rPr lang="en-US" dirty="0" smtClean="0"/>
                  <a:t>stations</a:t>
                </a:r>
                <a:endParaRPr lang="tr-TR" dirty="0" smtClean="0"/>
              </a:p>
              <a:p>
                <a:pPr lvl="1"/>
                <a:r>
                  <a:rPr lang="tr-TR" dirty="0" err="1" smtClean="0"/>
                  <a:t>The</a:t>
                </a:r>
                <a:r>
                  <a:rPr lang="tr-TR" dirty="0" smtClean="0"/>
                  <a:t> </a:t>
                </a:r>
                <a:r>
                  <a:rPr lang="en-US" dirty="0" smtClean="0"/>
                  <a:t>time </a:t>
                </a:r>
                <a:r>
                  <a:rPr lang="en-US" dirty="0"/>
                  <a:t>to next breakdown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tr-TR" b="0" i="1" smtClean="0">
                        <a:latin typeface="Cambria Math"/>
                        <a:ea typeface="Cambria Math"/>
                      </a:rPr>
                      <m:t>𝑒𝑥𝑝</m:t>
                    </m:r>
                  </m:oMath>
                </a14:m>
                <a:endParaRPr lang="tr-TR" b="0" dirty="0" smtClean="0">
                  <a:ea typeface="Cambria Math"/>
                </a:endParaRPr>
              </a:p>
              <a:p>
                <a:pPr lvl="1"/>
                <a:r>
                  <a:rPr lang="en-US" dirty="0" smtClean="0"/>
                  <a:t>For </a:t>
                </a:r>
                <a:r>
                  <a:rPr lang="en-US" dirty="0"/>
                  <a:t>a station that is down, the time to </a:t>
                </a:r>
                <a:r>
                  <a:rPr lang="en-US" dirty="0" smtClean="0"/>
                  <a:t>repair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~</m:t>
                    </m:r>
                    <m:r>
                      <a:rPr lang="tr-TR" b="0" i="1" smtClean="0">
                        <a:latin typeface="Cambria Math"/>
                        <a:ea typeface="Cambria Math"/>
                      </a:rPr>
                      <m:t>𝑒𝑥𝑝</m:t>
                    </m:r>
                  </m:oMath>
                </a14:m>
                <a:endParaRPr lang="tr-TR" dirty="0" smtClean="0"/>
              </a:p>
              <a:p>
                <a:pPr marL="114300" indent="0">
                  <a:buNone/>
                </a:pPr>
                <a:endParaRPr lang="tr-TR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600200" y="4495800"/>
            <a:ext cx="11430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Station 1</a:t>
            </a:r>
          </a:p>
          <a:p>
            <a:pPr algn="ctr"/>
            <a:endParaRPr lang="tr-TR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4461164"/>
            <a:ext cx="1143000" cy="990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Station 2</a:t>
            </a:r>
          </a:p>
          <a:p>
            <a:pPr algn="ctr"/>
            <a:endParaRPr lang="tr-TR" dirty="0"/>
          </a:p>
          <a:p>
            <a:pPr algn="ctr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200400" y="5334000"/>
            <a:ext cx="838200" cy="1066800"/>
            <a:chOff x="3124200" y="4648200"/>
            <a:chExt cx="8382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" name="Straight Connector 6"/>
            <p:cNvCxnSpPr/>
            <p:nvPr/>
          </p:nvCxnSpPr>
          <p:spPr>
            <a:xfrm>
              <a:off x="3124200" y="4648200"/>
              <a:ext cx="0" cy="1066800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962400" y="4648200"/>
              <a:ext cx="0" cy="1066800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3124200" y="5715000"/>
              <a:ext cx="838200" cy="0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096000" y="5306291"/>
            <a:ext cx="1447800" cy="1066800"/>
            <a:chOff x="3124200" y="4648200"/>
            <a:chExt cx="8382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1" name="Straight Connector 10"/>
            <p:cNvCxnSpPr/>
            <p:nvPr/>
          </p:nvCxnSpPr>
          <p:spPr>
            <a:xfrm>
              <a:off x="3124200" y="4648200"/>
              <a:ext cx="0" cy="1066800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962400" y="4648200"/>
              <a:ext cx="0" cy="1066800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124200" y="5715000"/>
              <a:ext cx="838200" cy="0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/>
          <p:cNvCxnSpPr/>
          <p:nvPr/>
        </p:nvCxnSpPr>
        <p:spPr>
          <a:xfrm>
            <a:off x="914400" y="4991100"/>
            <a:ext cx="5334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999509" y="4991100"/>
            <a:ext cx="533400" cy="31519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848100" y="4991100"/>
            <a:ext cx="533400" cy="342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943600" y="4991100"/>
            <a:ext cx="533400" cy="31519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0050" y="4307275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</a:rPr>
              <a:t>infinite supply</a:t>
            </a:r>
            <a:endParaRPr lang="en-US" sz="1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44936" y="6124576"/>
            <a:ext cx="4572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854536" y="6124576"/>
            <a:ext cx="4572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244936" y="5867400"/>
            <a:ext cx="4572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429000" y="6139297"/>
            <a:ext cx="4572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429000" y="5867400"/>
            <a:ext cx="4572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54536" y="5867400"/>
            <a:ext cx="4572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r="17030"/>
          <a:stretch/>
        </p:blipFill>
        <p:spPr>
          <a:xfrm>
            <a:off x="2119746" y="3352799"/>
            <a:ext cx="1064132" cy="1046019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301336" y="3352799"/>
            <a:ext cx="1309255" cy="826533"/>
            <a:chOff x="301336" y="3352799"/>
            <a:chExt cx="1309255" cy="826533"/>
          </a:xfrm>
        </p:grpSpPr>
        <p:grpSp>
          <p:nvGrpSpPr>
            <p:cNvPr id="30" name="Group 29"/>
            <p:cNvGrpSpPr/>
            <p:nvPr/>
          </p:nvGrpSpPr>
          <p:grpSpPr>
            <a:xfrm>
              <a:off x="301336" y="3352799"/>
              <a:ext cx="1309255" cy="680604"/>
              <a:chOff x="301336" y="3352799"/>
              <a:chExt cx="1309255" cy="680604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>
                <a:off x="1077191" y="3718212"/>
                <a:ext cx="533400" cy="31519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301336" y="3352799"/>
                <a:ext cx="12988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600" b="1" i="1" dirty="0" err="1" smtClean="0"/>
                  <a:t>breakdown</a:t>
                </a:r>
                <a:endParaRPr lang="en-US" sz="1600" b="1" i="1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950767" y="3810000"/>
                  <a:ext cx="4774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767" y="3810000"/>
                  <a:ext cx="477438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51" name="Picture 3" descr="C:\Users\ozge.buyukdagli\AppData\Local\Microsoft\Windows\Temporary Internet Files\Content.IE5\4S7QSTEO\1617200039_fb31c2e16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980" y="4854287"/>
            <a:ext cx="985404" cy="98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1496065" y="5874327"/>
            <a:ext cx="1307234" cy="628650"/>
            <a:chOff x="1666875" y="3069025"/>
            <a:chExt cx="1307234" cy="62865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875" y="3069025"/>
              <a:ext cx="628650" cy="6286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2364509" y="3183295"/>
                  <a:ext cx="6096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4509" y="3183295"/>
                  <a:ext cx="609600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4B13-BEDB-7741-BA71-7CCC72EEBAB6}" type="datetime4">
              <a:rPr lang="en-US" smtClean="0"/>
              <a:t>June 2, 2015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12</a:t>
            </a:fld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953000" y="5167747"/>
            <a:ext cx="4572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962236" y="5160241"/>
            <a:ext cx="4572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96900" y="5148695"/>
            <a:ext cx="4572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968500" y="5243945"/>
            <a:ext cx="4572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416300" y="5605895"/>
            <a:ext cx="4572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r="17030"/>
          <a:stretch/>
        </p:blipFill>
        <p:spPr>
          <a:xfrm>
            <a:off x="5126603" y="3286990"/>
            <a:ext cx="1064132" cy="1046019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3308193" y="3286990"/>
            <a:ext cx="1309255" cy="826533"/>
            <a:chOff x="301336" y="3352799"/>
            <a:chExt cx="1309255" cy="826533"/>
          </a:xfrm>
        </p:grpSpPr>
        <p:grpSp>
          <p:nvGrpSpPr>
            <p:cNvPr id="50" name="Group 49"/>
            <p:cNvGrpSpPr/>
            <p:nvPr/>
          </p:nvGrpSpPr>
          <p:grpSpPr>
            <a:xfrm>
              <a:off x="301336" y="3352799"/>
              <a:ext cx="1309255" cy="680604"/>
              <a:chOff x="301336" y="3352799"/>
              <a:chExt cx="1309255" cy="680604"/>
            </a:xfrm>
          </p:grpSpPr>
          <p:cxnSp>
            <p:nvCxnSpPr>
              <p:cNvPr id="52" name="Straight Arrow Connector 51"/>
              <p:cNvCxnSpPr/>
              <p:nvPr/>
            </p:nvCxnSpPr>
            <p:spPr>
              <a:xfrm>
                <a:off x="1077191" y="3718212"/>
                <a:ext cx="533400" cy="31519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301336" y="3352799"/>
                <a:ext cx="12988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600" b="1" i="1" dirty="0" err="1" smtClean="0"/>
                  <a:t>breakdown</a:t>
                </a:r>
                <a:endParaRPr lang="en-US" sz="1600" b="1" i="1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950767" y="3810000"/>
                  <a:ext cx="4827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767" y="3810000"/>
                  <a:ext cx="482761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4" name="Picture 3" descr="C:\Users\ozge.buyukdagli\AppData\Local\Microsoft\Windows\Temporary Internet Files\Content.IE5\4S7QSTEO\1617200039_fb31c2e16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837" y="4788478"/>
            <a:ext cx="985404" cy="98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4502922" y="5808518"/>
            <a:ext cx="1307234" cy="628650"/>
            <a:chOff x="1666875" y="3069025"/>
            <a:chExt cx="1307234" cy="628650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875" y="3069025"/>
              <a:ext cx="628650" cy="6286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2364509" y="3183295"/>
                  <a:ext cx="6096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4509" y="3183295"/>
                  <a:ext cx="609600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Rectangle 57"/>
          <p:cNvSpPr/>
          <p:nvPr/>
        </p:nvSpPr>
        <p:spPr>
          <a:xfrm>
            <a:off x="609600" y="5143500"/>
            <a:ext cx="4572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981200" y="5238750"/>
            <a:ext cx="4572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7286336" y="3578939"/>
            <a:ext cx="1028700" cy="1004409"/>
            <a:chOff x="7315200" y="2744486"/>
            <a:chExt cx="1028700" cy="1141714"/>
          </a:xfrm>
        </p:grpSpPr>
        <p:grpSp>
          <p:nvGrpSpPr>
            <p:cNvPr id="61" name="Group 60"/>
            <p:cNvGrpSpPr/>
            <p:nvPr/>
          </p:nvGrpSpPr>
          <p:grpSpPr>
            <a:xfrm>
              <a:off x="7315200" y="2744486"/>
              <a:ext cx="1028700" cy="1126271"/>
              <a:chOff x="7315200" y="2744486"/>
              <a:chExt cx="1028700" cy="1126271"/>
            </a:xfrm>
          </p:grpSpPr>
          <p:cxnSp>
            <p:nvCxnSpPr>
              <p:cNvPr id="63" name="Straight Arrow Connector 62"/>
              <p:cNvCxnSpPr/>
              <p:nvPr/>
            </p:nvCxnSpPr>
            <p:spPr>
              <a:xfrm flipH="1">
                <a:off x="7315200" y="3452522"/>
                <a:ext cx="457200" cy="418235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7315200" y="2744486"/>
                <a:ext cx="10287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600" b="1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c</a:t>
                </a:r>
                <a:r>
                  <a:rPr lang="en-US" sz="1600" b="1" i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ustomer</a:t>
                </a:r>
                <a:endParaRPr lang="tr-TR" sz="1600" b="1" i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tr-TR" sz="1600" b="1" i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demand</a:t>
                </a:r>
                <a:endParaRPr lang="en-US" sz="1600" b="1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7543800" y="3486090"/>
                  <a:ext cx="37978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3800" y="3486090"/>
                  <a:ext cx="379784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5" name="Rectangle 64"/>
          <p:cNvSpPr/>
          <p:nvPr/>
        </p:nvSpPr>
        <p:spPr>
          <a:xfrm>
            <a:off x="6854536" y="5562600"/>
            <a:ext cx="4572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7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-0.0507 C 0 -0.07362 0.04583 -0.10139 0.08333 -0.10139 L 0.16667 -0.10139 " pathEditMode="relative" rAng="0" ptsTypes="FfFF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7 L 0.07083 0.0007 C 0.1026 0.0007 0.14166 0.01574 0.14166 0.02801 L 0.14166 0.05625 " pathEditMode="relative" rAng="0" ptsTypes="FfFF">
                                      <p:cBhvr>
                                        <p:cTn id="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57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1.11111E-6 L 0 -0.0706 C 0 -0.10208 0.04583 -0.14097 0.08333 -0.14097 L 0.16667 -0.14097 " pathEditMode="relative" rAng="0" ptsTypes="FfFF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706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7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7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25 L 0.0401 -0.03704 C 0.04861 -0.04815 0.06111 -0.05394 0.0743 -0.05394 C 0.08923 -0.05394 0.10121 -0.04815 0.10972 -0.03704 L 0.15 0.0125 " pathEditMode="relative" rAng="0" ptsTypes="FffFF">
                                      <p:cBhvr>
                                        <p:cTn id="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0.07916 -4.44444E-6 C 0.11389 -4.44444E-6 0.15833 0.03125 0.15833 0.06204 L 0.15833 0.12431 " pathEditMode="relative" rAng="0" ptsTypes="FfFF">
                                      <p:cBhvr>
                                        <p:cTn id="59" dur="2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620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104 0.00162 L 0.10313 0.00162 C 0.14965 0.00162 0.20729 0.01713 0.20729 0.02986 L 0.20729 0.05879 " pathEditMode="relative" rAng="0" ptsTypes="FfFF">
                                      <p:cBhvr>
                                        <p:cTn id="6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0"/>
                            </p:stCondLst>
                            <p:childTnLst>
                              <p:par>
                                <p:cTn id="6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500"/>
                            </p:stCondLst>
                            <p:childTnLst>
                              <p:par>
                                <p:cTn id="76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25 L 0.0401 -0.03704 C 0.04861 -0.04815 0.06111 -0.05394 0.0743 -0.05394 C 0.08923 -0.05394 0.10121 -0.04815 0.10972 -0.03704 L 0.15 0.0125 " pathEditMode="relative" rAng="0" ptsTypes="FffFF">
                                      <p:cBhvr>
                                        <p:cTn id="7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333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0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139 -0.00069 L 0.07777 -0.00069 C 0.1125 -0.00069 0.15694 0.02153 0.15694 0.04398 L 0.15694 0.08959 " pathEditMode="relative" rAng="0" ptsTypes="FfFF">
                                      <p:cBhvr>
                                        <p:cTn id="91" dur="2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4514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300"/>
                            </p:stCondLst>
                            <p:childTnLst>
                              <p:par>
                                <p:cTn id="102" presetID="5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 -0.06759 C 0 -0.09791 0.06875 -0.13495 0.125 -0.13495 L 0.25 -0.13495 " pathEditMode="relative" rAng="0" ptsTypes="FfFF">
                                      <p:cBhvr>
                                        <p:cTn id="10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759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2300"/>
                            </p:stCondLst>
                            <p:childTnLst>
                              <p:par>
                                <p:cTn id="108" presetID="42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7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7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7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49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4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400"/>
                            </p:stCondLst>
                            <p:childTnLst>
                              <p:par>
                                <p:cTn id="1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38" grpId="0" animBg="1"/>
      <p:bldP spid="38" grpId="1" animBg="1"/>
      <p:bldP spid="44" grpId="0" animBg="1"/>
      <p:bldP spid="44" grpId="1" animBg="1"/>
      <p:bldP spid="44" grpId="2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2" animBg="1"/>
      <p:bldP spid="58" grpId="0" animBg="1"/>
      <p:bldP spid="58" grpId="1" animBg="1"/>
      <p:bldP spid="59" grpId="0" animBg="1"/>
      <p:bldP spid="59" grpId="1" animBg="1"/>
      <p:bldP spid="65" grpId="0" animBg="1"/>
      <p:bldP spid="6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Model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Breakdowns</a:t>
            </a:r>
            <a:r>
              <a:rPr lang="tr-TR" dirty="0"/>
              <a:t/>
            </a:r>
            <a:br>
              <a:rPr lang="tr-TR" dirty="0"/>
            </a:br>
            <a:r>
              <a:rPr lang="tr-TR" sz="2800" i="1" dirty="0"/>
              <a:t> </a:t>
            </a:r>
            <a:r>
              <a:rPr lang="tr-TR" sz="2800" i="1" dirty="0" err="1"/>
              <a:t>State</a:t>
            </a:r>
            <a:r>
              <a:rPr lang="tr-TR" sz="2800" i="1" dirty="0"/>
              <a:t> of </a:t>
            </a:r>
            <a:r>
              <a:rPr lang="tr-TR" sz="2800" i="1" dirty="0" err="1"/>
              <a:t>the</a:t>
            </a:r>
            <a:r>
              <a:rPr lang="tr-TR" sz="2800" i="1" dirty="0"/>
              <a:t> </a:t>
            </a:r>
            <a:r>
              <a:rPr lang="tr-TR" sz="2800" i="1" dirty="0" err="1"/>
              <a:t>System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S</a:t>
                </a:r>
                <a:r>
                  <a:rPr lang="en-US" dirty="0" err="1" smtClean="0"/>
                  <a:t>ystem</a:t>
                </a:r>
                <a:r>
                  <a:rPr lang="en-US" dirty="0" smtClean="0"/>
                  <a:t> </a:t>
                </a:r>
                <a:r>
                  <a:rPr lang="en-US" dirty="0"/>
                  <a:t>state ought to be </a:t>
                </a:r>
                <a:r>
                  <a:rPr lang="en-US" b="1" dirty="0"/>
                  <a:t>redefined</a:t>
                </a:r>
                <a:r>
                  <a:rPr lang="en-US" dirty="0"/>
                  <a:t> with considering the status of the </a:t>
                </a:r>
                <a:r>
                  <a:rPr lang="en-US" dirty="0" smtClean="0"/>
                  <a:t>stations</a:t>
                </a:r>
                <a:r>
                  <a:rPr lang="tr-TR" dirty="0" smtClean="0"/>
                  <a:t>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{</m:t>
                    </m:r>
                    <m:r>
                      <a:rPr lang="en-US" i="1" dirty="0" smtClean="0">
                        <a:latin typeface="Cambria Math"/>
                      </a:rPr>
                      <m:t>𝑢𝑝</m:t>
                    </m:r>
                    <m:r>
                      <a:rPr lang="en-US" i="1" dirty="0" smtClean="0"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latin typeface="Cambria Math"/>
                      </a:rPr>
                      <m:t>𝑑𝑜𝑤𝑛</m:t>
                    </m:r>
                    <m:r>
                      <a:rPr lang="en-US" i="1" dirty="0" smtClean="0">
                        <a:latin typeface="Cambria Math"/>
                      </a:rPr>
                      <m:t>}</m:t>
                    </m:r>
                  </m:oMath>
                </a14:m>
                <a:endParaRPr lang="tr-TR" dirty="0" smtClean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indicator variable for the station state, </a:t>
                </a:r>
                <a:endParaRPr lang="tr-TR" dirty="0" smtClean="0"/>
              </a:p>
              <a:p>
                <a:endParaRPr lang="tr-TR" dirty="0" smtClean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if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station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is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up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if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station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is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down</m:t>
                                </m:r>
                              </m:e>
                            </m:mr>
                          </m:m>
                          <m:eqArr>
                            <m:eqArr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  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14300" indent="0">
                  <a:buNone/>
                </a:pPr>
                <a:endParaRPr lang="tr-TR" dirty="0" smtClean="0"/>
              </a:p>
              <a:p>
                <a:pPr marL="114300" indent="0">
                  <a:buNone/>
                </a:pPr>
                <a:r>
                  <a:rPr lang="en-US" dirty="0"/>
                  <a:t>Then new state vector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tr-TR" dirty="0" smtClean="0"/>
              </a:p>
              <a:p>
                <a:pPr marL="114300" indent="0">
                  <a:buNone/>
                </a:pPr>
                <a:endParaRPr lang="tr-TR" dirty="0" smtClean="0"/>
              </a:p>
              <a:p>
                <a:pPr marL="114300" indent="0">
                  <a:buNone/>
                </a:pPr>
                <a:r>
                  <a:rPr lang="tr-TR" dirty="0"/>
                  <a:t>S</a:t>
                </a:r>
                <a:r>
                  <a:rPr lang="en-US" dirty="0" err="1"/>
                  <a:t>tate</a:t>
                </a:r>
                <a:r>
                  <a:rPr lang="en-US" dirty="0"/>
                  <a:t> </a:t>
                </a:r>
                <a:r>
                  <a:rPr lang="tr-TR" dirty="0"/>
                  <a:t>S</a:t>
                </a:r>
                <a:r>
                  <a:rPr lang="en-US" dirty="0"/>
                  <a:t>pace of the </a:t>
                </a:r>
                <a:r>
                  <a:rPr lang="tr-TR" dirty="0"/>
                  <a:t>S</a:t>
                </a:r>
                <a:r>
                  <a:rPr lang="en-US" dirty="0" err="1"/>
                  <a:t>ystem</a:t>
                </a:r>
                <a:r>
                  <a:rPr lang="tr-TR" dirty="0"/>
                  <a:t>:</a:t>
                </a: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r>
                      <a:rPr lang="tr-TR" b="0" i="1" smtClean="0">
                        <a:latin typeface="Cambria Math"/>
                      </a:rPr>
                      <m:t>𝑆𝑆</m:t>
                    </m:r>
                    <m:r>
                      <a:rPr lang="tr-TR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0,1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 ∀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∈{1,2}</m:t>
                    </m:r>
                  </m:oMath>
                </a14:m>
                <a:r>
                  <a:rPr lang="en-US" dirty="0"/>
                  <a:t>}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 r="-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45EB-C3F6-4249-85BB-FFDF0AA6B9C9}" type="datetime4">
              <a:rPr lang="en-US" smtClean="0"/>
              <a:t>June 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4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Model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Breakdowns</a:t>
            </a:r>
            <a:r>
              <a:rPr lang="tr-TR" dirty="0"/>
              <a:t/>
            </a:r>
            <a:br>
              <a:rPr lang="tr-TR" dirty="0"/>
            </a:br>
            <a:r>
              <a:rPr lang="tr-TR" sz="2800" i="1" dirty="0"/>
              <a:t> </a:t>
            </a:r>
            <a:r>
              <a:rPr lang="tr-TR" sz="2800" i="1" dirty="0" err="1" smtClean="0"/>
              <a:t>The</a:t>
            </a:r>
            <a:r>
              <a:rPr lang="tr-TR" sz="2800" i="1" dirty="0" smtClean="0"/>
              <a:t> </a:t>
            </a:r>
            <a:r>
              <a:rPr lang="tr-TR" sz="2800" i="1" dirty="0" err="1" smtClean="0"/>
              <a:t>Events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tr-TR" dirty="0" smtClean="0"/>
                  <a:t>T</a:t>
                </a:r>
                <a:r>
                  <a:rPr lang="en-US" dirty="0" smtClean="0"/>
                  <a:t>he </a:t>
                </a:r>
                <a:r>
                  <a:rPr lang="en-US" dirty="0"/>
                  <a:t>events </a:t>
                </a:r>
                <a:r>
                  <a:rPr lang="tr-TR" dirty="0" err="1" smtClean="0"/>
                  <a:t>are</a:t>
                </a:r>
                <a:r>
                  <a:rPr lang="tr-TR" dirty="0" smtClean="0"/>
                  <a:t>:</a:t>
                </a:r>
              </a:p>
              <a:p>
                <a:pPr marL="114300" indent="0">
                  <a:buNone/>
                </a:pPr>
                <a:r>
                  <a:rPr lang="tr-TR" i="1" dirty="0" err="1" smtClean="0"/>
                  <a:t>Production</a:t>
                </a:r>
                <a:r>
                  <a:rPr lang="tr-TR" i="1" dirty="0" smtClean="0"/>
                  <a:t> </a:t>
                </a:r>
                <a:r>
                  <a:rPr lang="tr-TR" i="1" dirty="0" err="1" smtClean="0"/>
                  <a:t>completion</a:t>
                </a:r>
                <a:r>
                  <a:rPr lang="en-US" i="1" dirty="0" smtClean="0"/>
                  <a:t>s</a:t>
                </a:r>
                <a:r>
                  <a:rPr lang="tr-TR" i="1" dirty="0" smtClean="0"/>
                  <a:t>, </a:t>
                </a:r>
                <a:r>
                  <a:rPr lang="tr-TR" i="1" dirty="0" err="1" smtClean="0"/>
                  <a:t>demand</a:t>
                </a:r>
                <a:r>
                  <a:rPr lang="tr-TR" i="1" dirty="0" smtClean="0"/>
                  <a:t> </a:t>
                </a:r>
                <a:r>
                  <a:rPr lang="tr-TR" i="1" dirty="0" err="1" smtClean="0"/>
                  <a:t>arrivals</a:t>
                </a:r>
                <a:r>
                  <a:rPr lang="tr-TR" i="1" dirty="0" smtClean="0"/>
                  <a:t>, </a:t>
                </a:r>
                <a:r>
                  <a:rPr lang="tr-TR" i="1" dirty="0" err="1" smtClean="0"/>
                  <a:t>breakdown</a:t>
                </a:r>
                <a:r>
                  <a:rPr lang="en-US" i="1" dirty="0" smtClean="0"/>
                  <a:t>s</a:t>
                </a:r>
                <a:r>
                  <a:rPr lang="tr-TR" i="1" dirty="0" smtClean="0"/>
                  <a:t> </a:t>
                </a:r>
                <a:r>
                  <a:rPr lang="tr-TR" i="1" dirty="0" err="1" smtClean="0"/>
                  <a:t>and</a:t>
                </a:r>
                <a:r>
                  <a:rPr lang="tr-TR" i="1" dirty="0" smtClean="0"/>
                  <a:t> </a:t>
                </a:r>
                <a:r>
                  <a:rPr lang="tr-TR" i="1" dirty="0" err="1" smtClean="0"/>
                  <a:t>repairs</a:t>
                </a:r>
                <a:endParaRPr lang="tr-TR" i="1" dirty="0" smtClean="0"/>
              </a:p>
              <a:p>
                <a:pPr marL="114300" indent="0">
                  <a:buNone/>
                </a:pPr>
                <a:endParaRPr lang="tr-TR" i="1" dirty="0" smtClean="0"/>
              </a:p>
              <a:p>
                <a:r>
                  <a:rPr lang="tr-TR" dirty="0" smtClean="0"/>
                  <a:t>P</a:t>
                </a:r>
                <a:r>
                  <a:rPr lang="en-US" dirty="0" err="1" smtClean="0"/>
                  <a:t>roduction</a:t>
                </a:r>
                <a:r>
                  <a:rPr lang="en-US" dirty="0" smtClean="0"/>
                  <a:t> completion</a:t>
                </a:r>
                <a:r>
                  <a:rPr lang="tr-TR" dirty="0" smtClean="0"/>
                  <a:t>s</a:t>
                </a:r>
              </a:p>
              <a:p>
                <a:pPr lvl="1"/>
                <a:r>
                  <a:rPr lang="en-US" dirty="0"/>
                  <a:t>When the station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is up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)</a:t>
                </a:r>
                <a:endParaRPr lang="tr-TR" dirty="0" smtClean="0"/>
              </a:p>
              <a:p>
                <a:pPr marL="411480" lvl="1" indent="0">
                  <a:buNone/>
                </a:pPr>
                <a:r>
                  <a:rPr lang="en-US" b="1" dirty="0" smtClean="0"/>
                  <a:t>occurs</a:t>
                </a:r>
                <a:r>
                  <a:rPr lang="en-US" dirty="0" smtClean="0"/>
                  <a:t> </a:t>
                </a:r>
                <a:r>
                  <a:rPr lang="en-US" dirty="0"/>
                  <a:t>with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endParaRPr lang="tr-TR" dirty="0" smtClean="0"/>
              </a:p>
              <a:p>
                <a:pPr marL="411480" lvl="1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,1,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→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+1,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,1,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→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−1,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+1,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,1</m:t>
                        </m:r>
                      </m:e>
                    </m:d>
                  </m:oMath>
                </a14:m>
                <a:r>
                  <a:rPr lang="en-US" dirty="0"/>
                  <a:t> for stations 1 and 2, respectively. 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:endParaRPr lang="tr-TR" dirty="0" smtClean="0"/>
              </a:p>
              <a:p>
                <a:pPr marL="411480" lvl="1" indent="0">
                  <a:buNone/>
                </a:pPr>
                <a:r>
                  <a:rPr lang="en-US" dirty="0" smtClean="0"/>
                  <a:t>production </a:t>
                </a:r>
                <a:r>
                  <a:rPr lang="en-US" dirty="0"/>
                  <a:t>completion </a:t>
                </a:r>
                <a:r>
                  <a:rPr lang="en-US" dirty="0" smtClean="0"/>
                  <a:t>at station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err="1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/>
                  <a:t>cannot occur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88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1D8F-69A4-F543-9967-3F3F8AEB440E}" type="datetime4">
              <a:rPr lang="en-US" smtClean="0"/>
              <a:t>June 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4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Model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Breakdowns</a:t>
            </a:r>
            <a:r>
              <a:rPr lang="tr-TR" dirty="0"/>
              <a:t/>
            </a:r>
            <a:br>
              <a:rPr lang="tr-TR" dirty="0"/>
            </a:br>
            <a:r>
              <a:rPr lang="tr-TR" sz="2800" i="1" dirty="0"/>
              <a:t> </a:t>
            </a:r>
            <a:r>
              <a:rPr lang="tr-TR" sz="2800" i="1" dirty="0" err="1" smtClean="0"/>
              <a:t>The</a:t>
            </a:r>
            <a:r>
              <a:rPr lang="tr-TR" sz="2800" i="1" dirty="0" smtClean="0"/>
              <a:t> </a:t>
            </a:r>
            <a:r>
              <a:rPr lang="tr-TR" sz="2800" i="1" dirty="0" err="1" smtClean="0"/>
              <a:t>Events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tr-TR" dirty="0" smtClean="0"/>
              </a:p>
              <a:p>
                <a:r>
                  <a:rPr lang="en-US" dirty="0" smtClean="0"/>
                  <a:t>Demand arrivals of class </a:t>
                </a:r>
                <a:r>
                  <a:rPr lang="en-US" i="1" dirty="0"/>
                  <a:t>j</a:t>
                </a:r>
                <a:r>
                  <a:rPr lang="en-US" dirty="0"/>
                  <a:t> occurs with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tr-TR" dirty="0" smtClean="0"/>
              </a:p>
              <a:p>
                <a:pPr lvl="1"/>
                <a:r>
                  <a:rPr lang="en-US" dirty="0"/>
                  <a:t>If </a:t>
                </a:r>
                <a:r>
                  <a:rPr lang="en-US" dirty="0" smtClean="0"/>
                  <a:t>satisfied</a:t>
                </a:r>
                <a:r>
                  <a:rPr lang="tr-TR" dirty="0" smtClean="0"/>
                  <a:t>,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→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−1,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lvl="1"/>
                <a:r>
                  <a:rPr lang="tr-TR" dirty="0" err="1" smtClean="0"/>
                  <a:t>If</a:t>
                </a:r>
                <a:r>
                  <a:rPr lang="tr-TR" dirty="0" smtClean="0"/>
                  <a:t> not, </a:t>
                </a:r>
                <a:r>
                  <a:rPr lang="en-US" dirty="0"/>
                  <a:t>system state remains the same</a:t>
                </a:r>
                <a:endParaRPr lang="tr-TR" dirty="0"/>
              </a:p>
              <a:p>
                <a:pPr marL="411480" lvl="1" indent="0">
                  <a:buNone/>
                </a:pPr>
                <a:endParaRPr lang="tr-TR" dirty="0" smtClean="0"/>
              </a:p>
              <a:p>
                <a:pPr lvl="0"/>
                <a:r>
                  <a:rPr lang="en-US" dirty="0"/>
                  <a:t>Station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changes its state from </a:t>
                </a:r>
                <a:endParaRPr lang="tr-TR" dirty="0" smtClean="0"/>
              </a:p>
              <a:p>
                <a:pPr lvl="1"/>
                <a:r>
                  <a:rPr lang="en-US" b="1" dirty="0" smtClean="0"/>
                  <a:t>up </a:t>
                </a:r>
                <a:r>
                  <a:rPr lang="en-US" b="1" dirty="0"/>
                  <a:t>to down </a:t>
                </a:r>
                <a:r>
                  <a:rPr lang="en-US" dirty="0"/>
                  <a:t>(</a:t>
                </a:r>
                <a:r>
                  <a:rPr lang="en-US" i="1" dirty="0"/>
                  <a:t>breakdown occurs</a:t>
                </a:r>
                <a:r>
                  <a:rPr lang="en-US" dirty="0"/>
                  <a:t>) with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r-TR" dirty="0" smtClean="0"/>
                  <a:t>and</a:t>
                </a:r>
              </a:p>
              <a:p>
                <a:pPr lvl="1"/>
                <a:r>
                  <a:rPr lang="en-US" b="1" dirty="0" smtClean="0"/>
                  <a:t>down </a:t>
                </a:r>
                <a:r>
                  <a:rPr lang="en-US" b="1" dirty="0"/>
                  <a:t>to up </a:t>
                </a:r>
                <a:r>
                  <a:rPr lang="en-US" dirty="0"/>
                  <a:t>(</a:t>
                </a:r>
                <a:r>
                  <a:rPr lang="en-US" i="1" dirty="0"/>
                  <a:t>gets repaired</a:t>
                </a:r>
                <a:r>
                  <a:rPr lang="en-US" dirty="0"/>
                  <a:t>) with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tr-TR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1C2D-2221-5448-9B25-5E0C1C503FF3}" type="datetime4">
              <a:rPr lang="en-US" smtClean="0"/>
              <a:t>June 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4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Model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Breakdowns</a:t>
            </a:r>
            <a:r>
              <a:rPr lang="tr-TR" dirty="0"/>
              <a:t/>
            </a:r>
            <a:br>
              <a:rPr lang="tr-TR" dirty="0"/>
            </a:b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When both stations are up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):</a:t>
                </a:r>
              </a:p>
              <a:p>
                <a:pPr marL="114300" indent="0">
                  <a:buNone/>
                </a:pPr>
                <a:endParaRPr lang="tr-TR" dirty="0" smtClean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charset="0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,1,1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min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𝐽</m:t>
                                        </m:r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,1,1</m:t>
                                            </m:r>
                                          </m:e>
                                        </m:d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𝐽</m:t>
                                        </m:r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+1,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,1,1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</m:e>
                            </m:eqArr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𝐽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,1,1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𝐽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−1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i="1">
                                                <a:latin typeface="Cambria Math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&gt;0</m:t>
                                            </m:r>
                                          </m:e>
                                        </m:d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+1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i="1">
                                                <a:latin typeface="Cambria Math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&gt;0</m:t>
                                            </m:r>
                                          </m:e>
                                        </m:d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,1,1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 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,0,1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,1,0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tr-TR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,1,1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,1,1)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 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152400" y="2209800"/>
            <a:ext cx="1752600" cy="1228130"/>
            <a:chOff x="152400" y="2209800"/>
            <a:chExt cx="1752600" cy="1228130"/>
          </a:xfrm>
        </p:grpSpPr>
        <p:sp>
          <p:nvSpPr>
            <p:cNvPr id="5" name="TextBox 4"/>
            <p:cNvSpPr txBox="1"/>
            <p:nvPr/>
          </p:nvSpPr>
          <p:spPr>
            <a:xfrm>
              <a:off x="152400" y="2209800"/>
              <a:ext cx="1752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err="1" smtClean="0"/>
                <a:t>Production</a:t>
              </a:r>
              <a:r>
                <a:rPr lang="tr-TR" dirty="0" smtClean="0"/>
                <a:t> </a:t>
              </a:r>
              <a:r>
                <a:rPr lang="tr-TR" dirty="0" err="1" smtClean="0"/>
                <a:t>decisions</a:t>
              </a:r>
              <a:r>
                <a:rPr lang="tr-TR" dirty="0" smtClean="0"/>
                <a:t> can be </a:t>
              </a:r>
              <a:r>
                <a:rPr lang="tr-TR" dirty="0" err="1" smtClean="0"/>
                <a:t>made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1371600" y="2895600"/>
              <a:ext cx="5334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1285875" y="2895600"/>
              <a:ext cx="85725" cy="5423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52400" y="4038600"/>
            <a:ext cx="1905000" cy="874931"/>
            <a:chOff x="152400" y="1981200"/>
            <a:chExt cx="1981200" cy="874931"/>
          </a:xfrm>
        </p:grpSpPr>
        <p:sp>
          <p:nvSpPr>
            <p:cNvPr id="21" name="TextBox 20"/>
            <p:cNvSpPr txBox="1"/>
            <p:nvPr/>
          </p:nvSpPr>
          <p:spPr>
            <a:xfrm>
              <a:off x="152400" y="2209800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err="1" smtClean="0"/>
                <a:t>Breakdowns</a:t>
              </a:r>
              <a:r>
                <a:rPr lang="tr-TR" dirty="0" smtClean="0"/>
                <a:t> </a:t>
              </a:r>
              <a:r>
                <a:rPr lang="tr-TR" dirty="0" err="1" smtClean="0"/>
                <a:t>arrive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1371600" y="1981200"/>
              <a:ext cx="7620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524000" y="4724400"/>
            <a:ext cx="1752600" cy="1050207"/>
            <a:chOff x="152400" y="1805924"/>
            <a:chExt cx="1752600" cy="1050207"/>
          </a:xfrm>
        </p:grpSpPr>
        <p:sp>
          <p:nvSpPr>
            <p:cNvPr id="27" name="TextBox 26"/>
            <p:cNvSpPr txBox="1"/>
            <p:nvPr/>
          </p:nvSpPr>
          <p:spPr>
            <a:xfrm>
              <a:off x="152400" y="2209800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No </a:t>
              </a:r>
              <a:r>
                <a:rPr lang="tr-TR" dirty="0" err="1" smtClean="0"/>
                <a:t>repair</a:t>
              </a:r>
              <a:r>
                <a:rPr lang="tr-TR" dirty="0" smtClean="0"/>
                <a:t> </a:t>
              </a:r>
              <a:r>
                <a:rPr lang="tr-TR" dirty="0" err="1" smtClean="0"/>
                <a:t>occurs</a:t>
              </a:r>
              <a:r>
                <a:rPr lang="tr-TR" dirty="0" smtClean="0"/>
                <a:t> (self </a:t>
              </a:r>
              <a:r>
                <a:rPr lang="tr-TR" dirty="0" err="1" smtClean="0"/>
                <a:t>transition</a:t>
              </a:r>
              <a:r>
                <a:rPr lang="tr-TR" dirty="0" smtClean="0"/>
                <a:t>)</a:t>
              </a:r>
              <a:endParaRPr lang="en-US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1219200" y="1805924"/>
              <a:ext cx="152400" cy="4038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971192" y="4751678"/>
            <a:ext cx="1752600" cy="1327206"/>
            <a:chOff x="152400" y="1805924"/>
            <a:chExt cx="1752600" cy="1327206"/>
          </a:xfrm>
        </p:grpSpPr>
        <p:sp>
          <p:nvSpPr>
            <p:cNvPr id="31" name="TextBox 30"/>
            <p:cNvSpPr txBox="1"/>
            <p:nvPr/>
          </p:nvSpPr>
          <p:spPr>
            <a:xfrm>
              <a:off x="152400" y="2209800"/>
              <a:ext cx="1752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err="1" smtClean="0"/>
                <a:t>Rationing</a:t>
              </a:r>
              <a:r>
                <a:rPr lang="tr-TR" dirty="0" smtClean="0"/>
                <a:t> </a:t>
              </a:r>
              <a:r>
                <a:rPr lang="tr-TR" dirty="0" err="1" smtClean="0"/>
                <a:t>decision</a:t>
              </a:r>
              <a:r>
                <a:rPr lang="tr-TR" dirty="0" smtClean="0"/>
                <a:t> </a:t>
              </a:r>
              <a:r>
                <a:rPr lang="tr-TR" dirty="0" err="1" smtClean="0"/>
                <a:t>for</a:t>
              </a:r>
              <a:r>
                <a:rPr lang="tr-TR" dirty="0" smtClean="0"/>
                <a:t> a</a:t>
              </a:r>
              <a:r>
                <a:rPr lang="en-US" dirty="0" smtClean="0"/>
                <a:t> demand</a:t>
              </a:r>
              <a:r>
                <a:rPr lang="tr-TR" dirty="0" smtClean="0"/>
                <a:t> ar</a:t>
              </a:r>
              <a:r>
                <a:rPr lang="en-US" dirty="0" smtClean="0"/>
                <a:t>rival</a:t>
              </a:r>
              <a:endParaRPr lang="en-US" dirty="0"/>
            </a:p>
          </p:txBody>
        </p:sp>
        <p:cxnSp>
          <p:nvCxnSpPr>
            <p:cNvPr id="32" name="Straight Arrow Connector 31"/>
            <p:cNvCxnSpPr>
              <a:endCxn id="31" idx="0"/>
            </p:cNvCxnSpPr>
            <p:nvPr/>
          </p:nvCxnSpPr>
          <p:spPr>
            <a:xfrm flipH="1">
              <a:off x="1028700" y="1805924"/>
              <a:ext cx="190500" cy="4038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562600" y="2025134"/>
            <a:ext cx="2286000" cy="646332"/>
            <a:chOff x="-381000" y="2307058"/>
            <a:chExt cx="2286000" cy="646332"/>
          </a:xfrm>
        </p:grpSpPr>
        <p:sp>
          <p:nvSpPr>
            <p:cNvPr id="35" name="TextBox 34"/>
            <p:cNvSpPr txBox="1"/>
            <p:nvPr/>
          </p:nvSpPr>
          <p:spPr>
            <a:xfrm>
              <a:off x="152400" y="2307058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Holding </a:t>
              </a:r>
              <a:r>
                <a:rPr lang="tr-TR" dirty="0" err="1" smtClean="0"/>
                <a:t>Costs</a:t>
              </a:r>
              <a:endParaRPr lang="en-US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-381000" y="2720324"/>
              <a:ext cx="457200" cy="2330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0297-ECCF-3941-AF0D-1319066F0AB1}" type="datetime4">
              <a:rPr lang="en-US" smtClean="0"/>
              <a:t>June 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5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The</a:t>
            </a:r>
            <a:r>
              <a:rPr lang="tr-TR" dirty="0"/>
              <a:t> Model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Breakdowns</a:t>
            </a:r>
            <a:r>
              <a:rPr lang="tr-TR" dirty="0"/>
              <a:t/>
            </a:r>
            <a:br>
              <a:rPr lang="tr-TR" dirty="0"/>
            </a:b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Station </a:t>
                </a:r>
                <a:r>
                  <a:rPr lang="en-US" dirty="0"/>
                  <a:t>1 is down and station 2 is up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=0, 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):</a:t>
                </a:r>
              </a:p>
              <a:p>
                <a:pPr marL="114300" indent="0">
                  <a:buNone/>
                </a:pPr>
                <a:endParaRPr lang="tr-TR" dirty="0" smtClean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charset="0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,0,1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,0,1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 </m:t>
                                </m:r>
                              </m:e>
                            </m:eqArr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𝐽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,0,1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𝐽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−1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i="1">
                                                <a:latin typeface="Cambria Math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&gt;0</m:t>
                                            </m:r>
                                          </m:e>
                                        </m:d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+1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i="1">
                                                <a:latin typeface="Cambria Math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&gt;0</m:t>
                                            </m:r>
                                          </m:e>
                                        </m:d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,0,1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,0,1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,0,0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,1,1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,0,1</m:t>
                                    </m:r>
                                  </m:e>
                                </m:d>
                              </m:e>
                            </m:eqArr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𝑅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,0,1)</m:t>
                            </m: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52400" y="4038600"/>
            <a:ext cx="1905000" cy="2259925"/>
            <a:chOff x="152400" y="4038600"/>
            <a:chExt cx="1905000" cy="2259925"/>
          </a:xfrm>
        </p:grpSpPr>
        <p:grpSp>
          <p:nvGrpSpPr>
            <p:cNvPr id="4" name="Group 3"/>
            <p:cNvGrpSpPr/>
            <p:nvPr/>
          </p:nvGrpSpPr>
          <p:grpSpPr>
            <a:xfrm>
              <a:off x="152400" y="4038600"/>
              <a:ext cx="1905000" cy="2259925"/>
              <a:chOff x="152400" y="1981200"/>
              <a:chExt cx="1981200" cy="225992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52400" y="2209800"/>
                <a:ext cx="17526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 smtClean="0"/>
                  <a:t>Breakdowns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still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arrive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for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the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up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station</a:t>
                </a:r>
                <a:r>
                  <a:rPr lang="tr-TR" dirty="0" smtClean="0"/>
                  <a:t> (2),</a:t>
                </a:r>
              </a:p>
              <a:p>
                <a:r>
                  <a:rPr lang="tr-TR" dirty="0" err="1" smtClean="0"/>
                  <a:t>Repair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occurs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for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down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station</a:t>
                </a:r>
                <a:r>
                  <a:rPr lang="tr-TR" dirty="0" smtClean="0"/>
                  <a:t> (1)</a:t>
                </a:r>
                <a:endParaRPr lang="en-US" dirty="0"/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 flipH="1">
                <a:off x="1371600" y="1981200"/>
                <a:ext cx="7620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Arrow Connector 6"/>
            <p:cNvCxnSpPr/>
            <p:nvPr/>
          </p:nvCxnSpPr>
          <p:spPr>
            <a:xfrm flipH="1">
              <a:off x="1477108" y="4419600"/>
              <a:ext cx="580292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52400" y="2209800"/>
            <a:ext cx="3048000" cy="1200329"/>
            <a:chOff x="152400" y="2209800"/>
            <a:chExt cx="2261419" cy="1200329"/>
          </a:xfrm>
        </p:grpSpPr>
        <p:sp>
          <p:nvSpPr>
            <p:cNvPr id="11" name="TextBox 10"/>
            <p:cNvSpPr txBox="1"/>
            <p:nvPr/>
          </p:nvSpPr>
          <p:spPr>
            <a:xfrm>
              <a:off x="152400" y="2209800"/>
              <a:ext cx="13568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No </a:t>
              </a:r>
              <a:r>
                <a:rPr lang="tr-TR" dirty="0" err="1" smtClean="0"/>
                <a:t>production</a:t>
              </a:r>
              <a:r>
                <a:rPr lang="tr-TR" dirty="0" smtClean="0"/>
                <a:t> </a:t>
              </a:r>
              <a:r>
                <a:rPr lang="tr-TR" dirty="0" err="1" smtClean="0"/>
                <a:t>decision</a:t>
              </a:r>
              <a:r>
                <a:rPr lang="tr-TR" dirty="0" smtClean="0"/>
                <a:t> can be </a:t>
              </a:r>
              <a:r>
                <a:rPr lang="tr-TR" dirty="0" err="1" smtClean="0"/>
                <a:t>made</a:t>
              </a:r>
              <a:r>
                <a:rPr lang="tr-TR" dirty="0" smtClean="0"/>
                <a:t> </a:t>
              </a:r>
              <a:r>
                <a:rPr lang="tr-TR" dirty="0" err="1" smtClean="0"/>
                <a:t>for</a:t>
              </a:r>
              <a:r>
                <a:rPr lang="tr-TR" dirty="0" smtClean="0"/>
                <a:t> </a:t>
              </a:r>
              <a:r>
                <a:rPr lang="tr-TR" dirty="0" err="1" smtClean="0"/>
                <a:t>down</a:t>
              </a:r>
              <a:r>
                <a:rPr lang="tr-TR" dirty="0" smtClean="0"/>
                <a:t> </a:t>
              </a:r>
              <a:r>
                <a:rPr lang="tr-TR" dirty="0" err="1" smtClean="0"/>
                <a:t>station</a:t>
              </a:r>
              <a:r>
                <a:rPr lang="tr-TR" dirty="0" smtClean="0"/>
                <a:t> (1)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1371600" y="2895600"/>
              <a:ext cx="1042219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D488-FBC3-9548-9DC1-19B681AA33A0}" type="datetime4">
              <a:rPr lang="en-US" smtClean="0"/>
              <a:t>June 2, 2015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4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The</a:t>
            </a:r>
            <a:r>
              <a:rPr lang="tr-TR" dirty="0"/>
              <a:t> Model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Breakdowns</a:t>
            </a:r>
            <a:r>
              <a:rPr lang="tr-TR" dirty="0"/>
              <a:t/>
            </a:r>
            <a:br>
              <a:rPr lang="tr-TR" dirty="0"/>
            </a:b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Station 1 is up and station 2 is down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=1, 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r>
                  <a:rPr lang="tr-TR" dirty="0" smtClean="0"/>
                  <a:t>)</a:t>
                </a:r>
              </a:p>
              <a:p>
                <a:pPr marL="114300" indent="0">
                  <a:buNone/>
                </a:pPr>
                <a:endParaRPr lang="tr-TR" dirty="0" smtClean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charset="0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,1,0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min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𝐽</m:t>
                                        </m:r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,1,0</m:t>
                                            </m:r>
                                          </m:e>
                                        </m:d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𝐽</m:t>
                                        </m:r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+1,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,1,0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</m:e>
                            </m:eqAr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,1,0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,0,0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,1,0</m:t>
                                    </m:r>
                                  </m:e>
                                </m:d>
                              </m:e>
                            </m:eqAr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,1,0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,1,1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,1,0)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A3E8-BA60-A14A-8619-77F5A1DA6614}" type="datetime4">
              <a:rPr lang="en-US" smtClean="0"/>
              <a:t>June 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18</a:t>
            </a:fld>
            <a:endParaRPr lang="en-US"/>
          </a:p>
        </p:txBody>
      </p:sp>
      <p:sp>
        <p:nvSpPr>
          <p:cNvPr id="7" name="Metin kutusu 6"/>
          <p:cNvSpPr txBox="1"/>
          <p:nvPr/>
        </p:nvSpPr>
        <p:spPr>
          <a:xfrm>
            <a:off x="3733800" y="5555673"/>
            <a:ext cx="1250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</a:t>
            </a:r>
            <a:r>
              <a:rPr lang="tr-TR" sz="2000" dirty="0" err="1" smtClean="0"/>
              <a:t>imilarly</a:t>
            </a:r>
            <a:r>
              <a:rPr lang="tr-TR" sz="2000" dirty="0" smtClean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114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The</a:t>
            </a:r>
            <a:r>
              <a:rPr lang="tr-TR" dirty="0"/>
              <a:t> Model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Breakdowns</a:t>
            </a:r>
            <a:r>
              <a:rPr lang="tr-TR" dirty="0"/>
              <a:t/>
            </a:r>
            <a:br>
              <a:rPr lang="tr-TR" dirty="0"/>
            </a:b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When </a:t>
                </a:r>
                <a:r>
                  <a:rPr lang="tr-TR" dirty="0" smtClean="0"/>
                  <a:t>b</a:t>
                </a:r>
                <a:r>
                  <a:rPr lang="en-US" dirty="0" err="1" smtClean="0"/>
                  <a:t>oth</a:t>
                </a:r>
                <a:r>
                  <a:rPr lang="en-US" dirty="0" smtClean="0"/>
                  <a:t> </a:t>
                </a:r>
                <a:r>
                  <a:rPr lang="en-US" dirty="0"/>
                  <a:t>machines are down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114300" indent="0">
                  <a:buNone/>
                </a:pPr>
                <a:endParaRPr lang="tr-TR" dirty="0" smtClean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charset="0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,0,0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,0,0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,0,0</m:t>
                                    </m:r>
                                  </m:e>
                                </m:d>
                              </m:e>
                            </m:eqAr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,1,0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𝐽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,0,1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,0,0)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52400" y="4343400"/>
            <a:ext cx="2965938" cy="1151438"/>
            <a:chOff x="152400" y="1050645"/>
            <a:chExt cx="1752600" cy="2008770"/>
          </a:xfrm>
        </p:grpSpPr>
        <p:sp>
          <p:nvSpPr>
            <p:cNvPr id="7" name="TextBox 6"/>
            <p:cNvSpPr txBox="1"/>
            <p:nvPr/>
          </p:nvSpPr>
          <p:spPr>
            <a:xfrm>
              <a:off x="152400" y="1931842"/>
              <a:ext cx="1752600" cy="1127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err="1" smtClean="0"/>
                <a:t>Only</a:t>
              </a:r>
              <a:r>
                <a:rPr lang="tr-TR" dirty="0" smtClean="0"/>
                <a:t> </a:t>
              </a:r>
              <a:r>
                <a:rPr lang="tr-TR" dirty="0" err="1" smtClean="0"/>
                <a:t>breakdowns</a:t>
              </a:r>
              <a:r>
                <a:rPr lang="tr-TR" dirty="0" smtClean="0"/>
                <a:t> </a:t>
              </a:r>
              <a:r>
                <a:rPr lang="tr-TR" dirty="0" err="1" smtClean="0"/>
                <a:t>may</a:t>
              </a:r>
              <a:r>
                <a:rPr lang="tr-TR" dirty="0" smtClean="0"/>
                <a:t> </a:t>
              </a:r>
              <a:r>
                <a:rPr lang="tr-TR" dirty="0" err="1" smtClean="0"/>
                <a:t>occur</a:t>
              </a:r>
              <a:r>
                <a:rPr lang="tr-TR" dirty="0" smtClean="0"/>
                <a:t> in </a:t>
              </a:r>
              <a:r>
                <a:rPr lang="tr-TR" dirty="0" err="1" smtClean="0"/>
                <a:t>this</a:t>
              </a:r>
              <a:r>
                <a:rPr lang="tr-TR" dirty="0" smtClean="0"/>
                <a:t> </a:t>
              </a:r>
              <a:r>
                <a:rPr lang="tr-TR" dirty="0" err="1" smtClean="0"/>
                <a:t>case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1458191" y="1050645"/>
              <a:ext cx="180109" cy="7976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6169-375B-4A44-B49B-669A313E51C9}" type="datetime4">
              <a:rPr lang="en-US" smtClean="0"/>
              <a:t>June 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19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18338" y="5715000"/>
            <a:ext cx="2211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Not </a:t>
            </a:r>
            <a:r>
              <a:rPr lang="tr-TR" dirty="0" err="1" smtClean="0"/>
              <a:t>much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decide</a:t>
            </a:r>
            <a:r>
              <a:rPr lang="tr-TR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14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2800" dirty="0" smtClean="0"/>
          </a:p>
          <a:p>
            <a:r>
              <a:rPr lang="en-US" sz="2800" dirty="0" err="1" smtClean="0"/>
              <a:t>Introduct</a:t>
            </a:r>
            <a:r>
              <a:rPr lang="tr-TR" sz="2800" dirty="0" err="1" smtClean="0"/>
              <a:t>ion</a:t>
            </a:r>
            <a:endParaRPr lang="tr-TR" sz="2800" dirty="0" smtClean="0"/>
          </a:p>
          <a:p>
            <a:r>
              <a:rPr lang="tr-TR" sz="2800" dirty="0" err="1" smtClean="0"/>
              <a:t>Literature</a:t>
            </a:r>
            <a:endParaRPr lang="tr-TR" sz="2800" dirty="0" smtClean="0"/>
          </a:p>
          <a:p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Models</a:t>
            </a:r>
            <a:endParaRPr lang="tr-TR" dirty="0"/>
          </a:p>
          <a:p>
            <a:pPr lvl="1"/>
            <a:r>
              <a:rPr lang="tr-TR" sz="2600" dirty="0" smtClean="0"/>
              <a:t>Basic Model</a:t>
            </a:r>
          </a:p>
          <a:p>
            <a:pPr lvl="1"/>
            <a:r>
              <a:rPr lang="tr-TR" sz="2600" dirty="0" smtClean="0"/>
              <a:t>Model </a:t>
            </a:r>
            <a:r>
              <a:rPr lang="tr-TR" sz="2600" dirty="0" err="1" smtClean="0"/>
              <a:t>with</a:t>
            </a:r>
            <a:r>
              <a:rPr lang="tr-TR" sz="2600" dirty="0" smtClean="0"/>
              <a:t> </a:t>
            </a:r>
            <a:r>
              <a:rPr lang="tr-TR" sz="2600" dirty="0" err="1" smtClean="0"/>
              <a:t>Breakdowns</a:t>
            </a:r>
            <a:endParaRPr lang="tr-TR" sz="2600" dirty="0" smtClean="0"/>
          </a:p>
          <a:p>
            <a:r>
              <a:rPr lang="tr-TR" sz="2800" dirty="0" err="1" smtClean="0"/>
              <a:t>Numerical</a:t>
            </a:r>
            <a:r>
              <a:rPr lang="tr-TR" sz="2800" dirty="0" smtClean="0"/>
              <a:t> </a:t>
            </a:r>
            <a:r>
              <a:rPr lang="tr-TR" sz="2800" dirty="0" err="1" smtClean="0"/>
              <a:t>Experiments</a:t>
            </a:r>
            <a:endParaRPr lang="tr-TR" sz="2800" dirty="0" smtClean="0"/>
          </a:p>
          <a:p>
            <a:pPr marL="114300" indent="0">
              <a:buNone/>
            </a:pPr>
            <a:endParaRPr lang="tr-TR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985A-D2D9-3E49-91BE-59EF310E86B6}" type="datetime4">
              <a:rPr lang="en-US" smtClean="0"/>
              <a:t>June 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6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Numerical </a:t>
            </a:r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Optimal </a:t>
            </a:r>
            <a:r>
              <a:rPr lang="en-US" dirty="0" err="1" smtClean="0"/>
              <a:t>polic</a:t>
            </a:r>
            <a:r>
              <a:rPr lang="tr-TR" dirty="0" err="1" smtClean="0"/>
              <a:t>ies</a:t>
            </a:r>
            <a:r>
              <a:rPr lang="en-US" dirty="0" smtClean="0"/>
              <a:t> are obtained via a </a:t>
            </a:r>
            <a:r>
              <a:rPr lang="en-US" b="1" dirty="0" smtClean="0"/>
              <a:t>value </a:t>
            </a:r>
            <a:r>
              <a:rPr lang="en-US" b="1" dirty="0"/>
              <a:t>iteration </a:t>
            </a:r>
            <a:r>
              <a:rPr lang="en-US" dirty="0"/>
              <a:t>algorithm </a:t>
            </a:r>
            <a:r>
              <a:rPr lang="en-US" dirty="0" smtClean="0"/>
              <a:t>implemented on </a:t>
            </a:r>
            <a:r>
              <a:rPr lang="en-US" dirty="0"/>
              <a:t>MATLAB. </a:t>
            </a:r>
            <a:endParaRPr lang="tr-TR" dirty="0" smtClean="0"/>
          </a:p>
          <a:p>
            <a:endParaRPr lang="tr-TR" dirty="0" smtClean="0"/>
          </a:p>
          <a:p>
            <a:r>
              <a:rPr lang="en-US" dirty="0" smtClean="0"/>
              <a:t>We </a:t>
            </a:r>
            <a:r>
              <a:rPr lang="en-US" dirty="0"/>
              <a:t>use </a:t>
            </a:r>
            <a:r>
              <a:rPr lang="en-US" dirty="0" smtClean="0"/>
              <a:t>the average </a:t>
            </a:r>
            <a:r>
              <a:rPr lang="en-US" dirty="0"/>
              <a:t>cost criterion </a:t>
            </a:r>
            <a:r>
              <a:rPr lang="en-US" dirty="0" smtClean="0"/>
              <a:t>that is independent of the initial state.  </a:t>
            </a:r>
            <a:endParaRPr lang="tr-TR" dirty="0" smtClean="0"/>
          </a:p>
          <a:p>
            <a:endParaRPr lang="tr-TR" dirty="0" smtClean="0"/>
          </a:p>
          <a:p>
            <a:r>
              <a:rPr lang="en-US" dirty="0" smtClean="0"/>
              <a:t>This </a:t>
            </a:r>
            <a:r>
              <a:rPr lang="en-US" dirty="0"/>
              <a:t>also allows us using </a:t>
            </a:r>
            <a:r>
              <a:rPr lang="en-US" b="1" dirty="0"/>
              <a:t>steady-state analysis </a:t>
            </a:r>
            <a:r>
              <a:rPr lang="en-US" dirty="0" smtClean="0"/>
              <a:t>for evaluating other </a:t>
            </a:r>
            <a:r>
              <a:rPr lang="en-US" dirty="0"/>
              <a:t>policies as well as the optimal policy. </a:t>
            </a:r>
            <a:endParaRPr lang="tr-TR" dirty="0" smtClean="0"/>
          </a:p>
          <a:p>
            <a:endParaRPr lang="tr-TR" dirty="0"/>
          </a:p>
          <a:p>
            <a:r>
              <a:rPr lang="en-US" dirty="0" smtClean="0"/>
              <a:t>Policy </a:t>
            </a:r>
            <a:r>
              <a:rPr lang="en-US" dirty="0"/>
              <a:t>parameters for other policies are optimized </a:t>
            </a:r>
            <a:r>
              <a:rPr lang="en-US" dirty="0" smtClean="0"/>
              <a:t>via </a:t>
            </a:r>
            <a:r>
              <a:rPr lang="en-US" dirty="0"/>
              <a:t>an </a:t>
            </a:r>
            <a:r>
              <a:rPr lang="en-US" i="1" dirty="0"/>
              <a:t>exhaustive search</a:t>
            </a:r>
            <a:r>
              <a:rPr lang="en-US" dirty="0"/>
              <a:t> over a reasonable subset of the parameter space.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2FD9-41DC-F94D-8C12-DE0D3AAEF664}" type="datetime4">
              <a:rPr lang="en-US" smtClean="0"/>
              <a:t>June 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8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Experiments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320" y="1716997"/>
            <a:ext cx="1147942" cy="861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Value </a:t>
            </a:r>
            <a:r>
              <a:rPr lang="tr-TR" sz="2000" dirty="0" err="1" smtClean="0">
                <a:solidFill>
                  <a:schemeClr val="tx1"/>
                </a:solidFill>
              </a:rPr>
              <a:t>Iteration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48783" y="2096171"/>
            <a:ext cx="5597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08494" y="1665284"/>
            <a:ext cx="234359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/>
              <a:t>Optimal </a:t>
            </a:r>
            <a:r>
              <a:rPr lang="tr-TR" sz="1600" dirty="0" err="1" smtClean="0"/>
              <a:t>Production</a:t>
            </a:r>
            <a:r>
              <a:rPr lang="tr-TR" sz="1600" dirty="0" smtClean="0"/>
              <a:t> </a:t>
            </a:r>
            <a:r>
              <a:rPr lang="tr-TR" sz="1600" dirty="0" err="1" smtClean="0"/>
              <a:t>Policy</a:t>
            </a:r>
            <a:endParaRPr lang="tr-TR" sz="1600" dirty="0" smtClean="0"/>
          </a:p>
          <a:p>
            <a:r>
              <a:rPr lang="tr-TR" sz="1600" dirty="0" smtClean="0"/>
              <a:t>Optimal </a:t>
            </a:r>
            <a:r>
              <a:rPr lang="tr-TR" sz="1600" dirty="0" err="1"/>
              <a:t>Rationing</a:t>
            </a:r>
            <a:r>
              <a:rPr lang="tr-TR" sz="1600" dirty="0"/>
              <a:t> </a:t>
            </a:r>
            <a:r>
              <a:rPr lang="tr-TR" sz="1600" dirty="0" err="1" smtClean="0"/>
              <a:t>Policy</a:t>
            </a:r>
            <a:endParaRPr lang="tr-TR" sz="1600" dirty="0" smtClean="0"/>
          </a:p>
          <a:p>
            <a:r>
              <a:rPr lang="tr-TR" sz="1600" dirty="0" err="1" smtClean="0"/>
              <a:t>Avg</a:t>
            </a:r>
            <a:r>
              <a:rPr lang="tr-TR" sz="1600" dirty="0" smtClean="0"/>
              <a:t>. </a:t>
            </a:r>
            <a:r>
              <a:rPr lang="tr-TR" sz="1600" dirty="0" err="1" smtClean="0"/>
              <a:t>Cost</a:t>
            </a:r>
            <a:endParaRPr lang="tr-TR" sz="1600" dirty="0" smtClean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223094" y="194757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>
            <a:off x="5013983" y="1665284"/>
            <a:ext cx="171011" cy="5576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53100" y="1435771"/>
            <a:ext cx="1409700" cy="10026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One</a:t>
            </a:r>
            <a:r>
              <a:rPr lang="tr-TR" sz="2000" dirty="0" smtClean="0">
                <a:solidFill>
                  <a:schemeClr val="tx1"/>
                </a:solidFill>
              </a:rPr>
              <a:t>-Step </a:t>
            </a:r>
            <a:r>
              <a:rPr lang="tr-TR" sz="2000" dirty="0" err="1" smtClean="0">
                <a:solidFill>
                  <a:schemeClr val="tx1"/>
                </a:solidFill>
              </a:rPr>
              <a:t>Transition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Matrix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457950" y="25908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457950" y="4267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43822" y="4754293"/>
            <a:ext cx="14189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err="1" smtClean="0"/>
              <a:t>Avg</a:t>
            </a:r>
            <a:r>
              <a:rPr lang="tr-TR" sz="1600" dirty="0" smtClean="0"/>
              <a:t>. FG</a:t>
            </a:r>
          </a:p>
          <a:p>
            <a:pPr algn="ctr"/>
            <a:r>
              <a:rPr lang="tr-TR" sz="1600" dirty="0" err="1" smtClean="0"/>
              <a:t>Avg</a:t>
            </a:r>
            <a:r>
              <a:rPr lang="tr-TR" sz="1600" dirty="0" smtClean="0"/>
              <a:t>. WIP</a:t>
            </a:r>
          </a:p>
          <a:p>
            <a:pPr algn="ctr"/>
            <a:r>
              <a:rPr lang="tr-TR" sz="1600" dirty="0" err="1" smtClean="0"/>
              <a:t>Lost</a:t>
            </a:r>
            <a:r>
              <a:rPr lang="tr-TR" sz="1600" dirty="0" smtClean="0"/>
              <a:t> </a:t>
            </a:r>
            <a:r>
              <a:rPr lang="tr-TR" sz="1600" dirty="0" err="1" smtClean="0"/>
              <a:t>Sales</a:t>
            </a:r>
            <a:r>
              <a:rPr lang="tr-TR" sz="1600" dirty="0" smtClean="0"/>
              <a:t> Rate</a:t>
            </a:r>
          </a:p>
          <a:p>
            <a:pPr algn="ctr"/>
            <a:r>
              <a:rPr lang="tr-TR" sz="1600" dirty="0" err="1" smtClean="0"/>
              <a:t>Avg</a:t>
            </a:r>
            <a:r>
              <a:rPr lang="tr-TR" sz="1600" dirty="0" smtClean="0"/>
              <a:t>. </a:t>
            </a:r>
            <a:r>
              <a:rPr lang="tr-TR" sz="1600" dirty="0" err="1" smtClean="0"/>
              <a:t>Cost</a:t>
            </a:r>
            <a:endParaRPr lang="tr-TR" sz="1600" dirty="0" smtClean="0"/>
          </a:p>
          <a:p>
            <a:pPr algn="ctr"/>
            <a:endParaRPr lang="tr-TR" sz="16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1F89D-6D00-AA4D-AD6C-62F4F846C06C}" type="datetime4">
              <a:rPr lang="en-US" smtClean="0"/>
              <a:t>June 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21</a:t>
            </a:fld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419019" y="2819400"/>
            <a:ext cx="0" cy="459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99513" y="3420646"/>
            <a:ext cx="83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Setting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753100" y="3084646"/>
            <a:ext cx="1409700" cy="10301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Steady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State</a:t>
            </a:r>
            <a:r>
              <a:rPr lang="tr-TR" sz="2000" dirty="0" smtClean="0">
                <a:solidFill>
                  <a:schemeClr val="tx1"/>
                </a:solidFill>
              </a:rPr>
              <a:t> Analysis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925046" y="2147884"/>
            <a:ext cx="3679048" cy="2619109"/>
            <a:chOff x="1925046" y="2147884"/>
            <a:chExt cx="3679048" cy="2619109"/>
          </a:xfrm>
        </p:grpSpPr>
        <p:sp>
          <p:nvSpPr>
            <p:cNvPr id="20" name="TextBox 19"/>
            <p:cNvSpPr txBox="1"/>
            <p:nvPr/>
          </p:nvSpPr>
          <p:spPr>
            <a:xfrm>
              <a:off x="2372521" y="3566664"/>
              <a:ext cx="236468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dirty="0" err="1" smtClean="0"/>
                <a:t>Production</a:t>
              </a:r>
              <a:r>
                <a:rPr lang="tr-TR" dirty="0" smtClean="0"/>
                <a:t> </a:t>
              </a:r>
              <a:r>
                <a:rPr lang="tr-TR" dirty="0" err="1" smtClean="0"/>
                <a:t>Policy</a:t>
              </a:r>
              <a:endParaRPr lang="tr-TR" dirty="0" smtClean="0"/>
            </a:p>
            <a:p>
              <a:pPr algn="ctr"/>
              <a:r>
                <a:rPr lang="tr-TR" dirty="0" smtClean="0"/>
                <a:t>(CONWIP, </a:t>
              </a:r>
              <a:r>
                <a:rPr lang="tr-TR" dirty="0" err="1" smtClean="0"/>
                <a:t>Kanban</a:t>
              </a:r>
              <a:r>
                <a:rPr lang="tr-TR" dirty="0" smtClean="0"/>
                <a:t> </a:t>
              </a:r>
              <a:r>
                <a:rPr lang="tr-TR" dirty="0" err="1" smtClean="0"/>
                <a:t>etc</a:t>
              </a:r>
              <a:r>
                <a:rPr lang="tr-TR" dirty="0" smtClean="0"/>
                <a:t>. )</a:t>
              </a:r>
            </a:p>
            <a:p>
              <a:pPr algn="ctr"/>
              <a:r>
                <a:rPr lang="tr-TR" dirty="0" err="1"/>
                <a:t>Rationing</a:t>
              </a:r>
              <a:r>
                <a:rPr lang="tr-TR" dirty="0"/>
                <a:t> </a:t>
              </a:r>
              <a:r>
                <a:rPr lang="tr-TR" dirty="0" err="1" smtClean="0"/>
                <a:t>Policy</a:t>
              </a:r>
              <a:endParaRPr lang="tr-TR" dirty="0" smtClean="0"/>
            </a:p>
            <a:p>
              <a:pPr algn="ctr"/>
              <a:r>
                <a:rPr lang="tr-TR" dirty="0" smtClean="0"/>
                <a:t>(</a:t>
              </a:r>
              <a:r>
                <a:rPr lang="tr-TR" dirty="0" err="1" smtClean="0"/>
                <a:t>Static</a:t>
              </a:r>
              <a:r>
                <a:rPr lang="tr-TR" dirty="0" smtClean="0"/>
                <a:t>, FCFS, </a:t>
              </a:r>
              <a:r>
                <a:rPr lang="tr-TR" dirty="0" err="1" smtClean="0"/>
                <a:t>etc</a:t>
              </a:r>
              <a:r>
                <a:rPr lang="tr-TR" dirty="0" smtClean="0"/>
                <a:t>. )</a:t>
              </a:r>
              <a:endParaRPr lang="tr-TR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4572000" y="2147884"/>
              <a:ext cx="1032094" cy="162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925046" y="3789978"/>
              <a:ext cx="447475" cy="2000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Arrow Connector 32"/>
          <p:cNvCxnSpPr/>
          <p:nvPr/>
        </p:nvCxnSpPr>
        <p:spPr>
          <a:xfrm flipH="1" flipV="1">
            <a:off x="4737208" y="4876800"/>
            <a:ext cx="1015892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4572000" y="2147884"/>
            <a:ext cx="1885950" cy="3490916"/>
            <a:chOff x="4572000" y="2133600"/>
            <a:chExt cx="1885950" cy="3490916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6457950" y="2576516"/>
              <a:ext cx="0" cy="38100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6457950" y="4252916"/>
              <a:ext cx="0" cy="38100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4572000" y="2133600"/>
              <a:ext cx="1032094" cy="1624016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 flipV="1">
              <a:off x="4737208" y="4862516"/>
              <a:ext cx="1015892" cy="76200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3580201" y="5486400"/>
            <a:ext cx="1642893" cy="1053263"/>
            <a:chOff x="3580201" y="5486400"/>
            <a:chExt cx="1642893" cy="1053263"/>
          </a:xfrm>
        </p:grpSpPr>
        <p:cxnSp>
          <p:nvCxnSpPr>
            <p:cNvPr id="45" name="Straight Arrow Connector 44"/>
            <p:cNvCxnSpPr/>
            <p:nvPr/>
          </p:nvCxnSpPr>
          <p:spPr>
            <a:xfrm flipH="1">
              <a:off x="4737208" y="5486400"/>
              <a:ext cx="276775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3580201" y="5893332"/>
              <a:ext cx="164289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dirty="0"/>
                <a:t>Optimal </a:t>
              </a:r>
              <a:r>
                <a:rPr lang="tr-TR" dirty="0" err="1" smtClean="0"/>
                <a:t>Policy</a:t>
              </a:r>
              <a:r>
                <a:rPr lang="tr-TR" dirty="0" smtClean="0"/>
                <a:t> </a:t>
              </a:r>
              <a:r>
                <a:rPr lang="tr-TR" dirty="0" err="1" smtClean="0"/>
                <a:t>Parameters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1111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Experiments</a:t>
            </a:r>
            <a:r>
              <a:rPr lang="tr-TR" dirty="0"/>
              <a:t/>
            </a:r>
            <a:br>
              <a:rPr lang="tr-TR" dirty="0"/>
            </a:br>
            <a:r>
              <a:rPr lang="en-US" sz="2800" i="1" dirty="0" smtClean="0"/>
              <a:t>Basic </a:t>
            </a:r>
            <a:r>
              <a:rPr lang="en-US" sz="2800" i="1" dirty="0"/>
              <a:t>Model with No Rationing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 smtClean="0"/>
                  <a:t>We consider a system with parameters </a:t>
                </a:r>
                <a:endParaRPr lang="tr-TR" dirty="0" smtClean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𝜆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=(2,3,2,2,1,30)</m:t>
                      </m:r>
                    </m:oMath>
                  </m:oMathPara>
                </a14:m>
                <a:endParaRPr lang="tr-TR" dirty="0" smtClean="0"/>
              </a:p>
              <a:p>
                <a:pPr marL="114300" indent="0">
                  <a:buNone/>
                </a:pPr>
                <a:endParaRPr lang="tr-TR" dirty="0" smtClean="0"/>
              </a:p>
              <a:p>
                <a:pPr marL="114300" indent="0">
                  <a:buNone/>
                </a:pPr>
                <a:endParaRPr lang="tr-TR" dirty="0"/>
              </a:p>
              <a:p>
                <a:pPr marL="114300" indent="0">
                  <a:buNone/>
                </a:pPr>
                <a:endParaRPr lang="tr-TR" dirty="0" smtClean="0"/>
              </a:p>
              <a:p>
                <a:pPr marL="114300" indent="0">
                  <a:buNone/>
                </a:pPr>
                <a:endParaRPr lang="tr-TR" dirty="0"/>
              </a:p>
              <a:p>
                <a:pPr marL="114300" indent="0">
                  <a:buNone/>
                </a:pPr>
                <a:endParaRPr lang="tr-TR" dirty="0" smtClean="0"/>
              </a:p>
              <a:p>
                <a:pPr marL="114300" indent="0">
                  <a:buNone/>
                </a:pPr>
                <a:endParaRPr lang="tr-TR" dirty="0"/>
              </a:p>
              <a:p>
                <a:pPr marL="114300" indent="0">
                  <a:buNone/>
                </a:pPr>
                <a:endParaRPr lang="tr-TR" dirty="0" smtClean="0"/>
              </a:p>
              <a:p>
                <a:pPr marL="114300" indent="0">
                  <a:buNone/>
                </a:pPr>
                <a:endParaRPr lang="tr-TR" dirty="0"/>
              </a:p>
              <a:p>
                <a:pPr marL="114300" indent="0">
                  <a:buNone/>
                </a:pPr>
                <a:endParaRPr lang="tr-TR" dirty="0" smtClean="0"/>
              </a:p>
              <a:p>
                <a:pPr marL="114300" indent="0">
                  <a:buNone/>
                </a:pPr>
                <a:endParaRPr lang="tr-TR" dirty="0"/>
              </a:p>
              <a:p>
                <a:pPr marL="114300" indent="0">
                  <a:buNone/>
                </a:pPr>
                <a:endParaRPr lang="tr-TR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o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6225361"/>
                  </p:ext>
                </p:extLst>
              </p:nvPr>
            </p:nvGraphicFramePr>
            <p:xfrm>
              <a:off x="1371603" y="2667000"/>
              <a:ext cx="6553194" cy="3361026"/>
            </p:xfrm>
            <a:graphic>
              <a:graphicData uri="http://schemas.openxmlformats.org/drawingml/2006/table">
                <a:tbl>
                  <a:tblPr firstRow="1" firstCol="1" bandRow="1">
                    <a:tableStyleId>{6E25E649-3F16-4E02-A733-19D2CDBF48F0}</a:tableStyleId>
                  </a:tblPr>
                  <a:tblGrid>
                    <a:gridCol w="550736"/>
                    <a:gridCol w="517920"/>
                    <a:gridCol w="517920"/>
                    <a:gridCol w="517920"/>
                    <a:gridCol w="517920"/>
                    <a:gridCol w="517920"/>
                    <a:gridCol w="432314"/>
                    <a:gridCol w="432314"/>
                    <a:gridCol w="432314"/>
                    <a:gridCol w="2115916"/>
                  </a:tblGrid>
                  <a:tr h="357533"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 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gridSpan="8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>
                                      <a:effectLst/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tr-TR" sz="2400" dirty="0" smtClean="0">
                              <a:effectLst/>
                              <a:latin typeface="Times New Roman"/>
                              <a:ea typeface="Calibri"/>
                            </a:rPr>
                            <a:t> </a:t>
                          </a:r>
                          <a:r>
                            <a:rPr lang="tr-TR" sz="1100" dirty="0" smtClean="0">
                              <a:effectLst/>
                              <a:latin typeface="Times New Roman"/>
                              <a:ea typeface="Calibri"/>
                            </a:rPr>
                            <a:t>(FG)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4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</a:tr>
                  <a:tr h="357533">
                    <a:tc rowSpan="8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tr-TR" sz="2400" dirty="0" smtClean="0">
                            <a:effectLst/>
                            <a:latin typeface="Times New Roman"/>
                            <a:ea typeface="Calibri"/>
                          </a:endParaRPr>
                        </a:p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tr-TR" sz="1400" dirty="0" smtClean="0">
                            <a:effectLst/>
                            <a:latin typeface="Times New Roman"/>
                            <a:ea typeface="Calibri"/>
                          </a:endParaRPr>
                        </a:p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dirty="0" smtClean="0">
                              <a:effectLst/>
                              <a:latin typeface="Times New Roman"/>
                              <a:ea typeface="Calibri"/>
                            </a:rPr>
                            <a:t>(WIP)</a:t>
                          </a:r>
                          <a:endParaRPr lang="en-US" sz="12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4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4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5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6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8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System Cost: 11.1201</a:t>
                          </a:r>
                        </a:p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Avg. WIP:</a:t>
                          </a:r>
                        </a:p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0.5564</a:t>
                          </a:r>
                        </a:p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Avg. FG:</a:t>
                          </a:r>
                        </a:p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1.7400</a:t>
                          </a:r>
                        </a:p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Lost Sales Rate</a:t>
                          </a:r>
                          <a:r>
                            <a:rPr lang="tr-TR" sz="2000" dirty="0" smtClean="0">
                              <a:effectLst/>
                            </a:rPr>
                            <a:t>:</a:t>
                          </a:r>
                          <a:r>
                            <a:rPr lang="en-US" sz="2000" dirty="0" smtClean="0">
                              <a:effectLst/>
                            </a:rPr>
                            <a:t> 0.1596</a:t>
                          </a:r>
                          <a:endParaRPr lang="en-US" sz="2000" dirty="0">
                            <a:effectLst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681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US" sz="2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US" sz="2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US" sz="2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en-US" sz="2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681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endParaRPr lang="en-US" sz="2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endParaRPr lang="en-US" sz="2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en-US" sz="2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681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en-US" sz="2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en-US" sz="2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681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681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4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5753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5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9610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6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o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6225361"/>
                  </p:ext>
                </p:extLst>
              </p:nvPr>
            </p:nvGraphicFramePr>
            <p:xfrm>
              <a:off x="1371603" y="2667000"/>
              <a:ext cx="6553194" cy="3361026"/>
            </p:xfrm>
            <a:graphic>
              <a:graphicData uri="http://schemas.openxmlformats.org/drawingml/2006/table">
                <a:tbl>
                  <a:tblPr firstRow="1" firstCol="1" bandRow="1">
                    <a:tableStyleId>{6E25E649-3F16-4E02-A733-19D2CDBF48F0}</a:tableStyleId>
                  </a:tblPr>
                  <a:tblGrid>
                    <a:gridCol w="550736"/>
                    <a:gridCol w="517920"/>
                    <a:gridCol w="517920"/>
                    <a:gridCol w="517920"/>
                    <a:gridCol w="517920"/>
                    <a:gridCol w="517920"/>
                    <a:gridCol w="432314"/>
                    <a:gridCol w="432314"/>
                    <a:gridCol w="432314"/>
                    <a:gridCol w="2115916"/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 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gridSpan="8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4107" t="-1667" r="-54389" b="-848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4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</a:tr>
                  <a:tr h="357533">
                    <a:tc rowSpan="8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t="-12424" r="-1094444" b="-36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4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4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5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6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8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System Cost: 11.1201</a:t>
                          </a:r>
                        </a:p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Avg. WIP:</a:t>
                          </a:r>
                        </a:p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0.5564</a:t>
                          </a:r>
                        </a:p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Avg. FG:</a:t>
                          </a:r>
                        </a:p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1.7400</a:t>
                          </a:r>
                        </a:p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Lost Sales Rate</a:t>
                          </a:r>
                          <a:r>
                            <a:rPr lang="tr-TR" sz="2000" dirty="0" smtClean="0">
                              <a:effectLst/>
                            </a:rPr>
                            <a:t>:</a:t>
                          </a:r>
                          <a:r>
                            <a:rPr lang="en-US" sz="2000" dirty="0" smtClean="0">
                              <a:effectLst/>
                            </a:rPr>
                            <a:t> 0.1596</a:t>
                          </a:r>
                          <a:endParaRPr lang="en-US" sz="2000" dirty="0">
                            <a:effectLst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681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US" sz="2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US" sz="2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US" sz="2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en-US" sz="2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681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endParaRPr lang="en-US" sz="2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endParaRPr lang="en-US" sz="2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en-US" sz="2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681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en-US" sz="2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en-US" sz="20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681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681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4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5753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5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9610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6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90600" y="6019800"/>
            <a:ext cx="6934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Optimal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production decisions for both stations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438400" y="3352800"/>
            <a:ext cx="1524000" cy="762000"/>
            <a:chOff x="1955800" y="3352800"/>
            <a:chExt cx="1778000" cy="7620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733800" y="3352800"/>
              <a:ext cx="0" cy="381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200400" y="3733800"/>
              <a:ext cx="5334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200400" y="3733800"/>
              <a:ext cx="0" cy="381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55800" y="4114800"/>
              <a:ext cx="12446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438400" y="3733800"/>
            <a:ext cx="2033155" cy="2286000"/>
            <a:chOff x="2438400" y="3733800"/>
            <a:chExt cx="2033155" cy="22860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438400" y="3733800"/>
              <a:ext cx="1524000" cy="0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962400" y="3758045"/>
              <a:ext cx="0" cy="737755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962400" y="4495800"/>
              <a:ext cx="495300" cy="0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471555" y="4495800"/>
              <a:ext cx="0" cy="1524000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52400" y="2743200"/>
            <a:ext cx="102406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 err="1" smtClean="0"/>
              <a:t>Busy</a:t>
            </a:r>
            <a:r>
              <a:rPr lang="tr-TR" dirty="0" smtClean="0"/>
              <a:t> Set </a:t>
            </a:r>
          </a:p>
          <a:p>
            <a:r>
              <a:rPr lang="tr-TR" dirty="0" smtClean="0"/>
              <a:t>of </a:t>
            </a:r>
          </a:p>
          <a:p>
            <a:r>
              <a:rPr lang="tr-TR" dirty="0" smtClean="0"/>
              <a:t>Station 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52400" y="3818930"/>
            <a:ext cx="1024063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 err="1" smtClean="0"/>
              <a:t>Busy</a:t>
            </a:r>
            <a:r>
              <a:rPr lang="tr-TR" dirty="0" smtClean="0"/>
              <a:t> Set </a:t>
            </a:r>
          </a:p>
          <a:p>
            <a:r>
              <a:rPr lang="tr-TR" dirty="0" smtClean="0"/>
              <a:t>of </a:t>
            </a:r>
          </a:p>
          <a:p>
            <a:r>
              <a:rPr lang="tr-TR" dirty="0" smtClean="0"/>
              <a:t>Station 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52400" y="3726873"/>
            <a:ext cx="11540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However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most</a:t>
            </a:r>
            <a:r>
              <a:rPr lang="tr-TR" dirty="0" smtClean="0"/>
              <a:t> of 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states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are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transient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95BD-2C68-F44D-BA16-190A99FC4727}" type="datetime4">
              <a:rPr lang="en-US" smtClean="0"/>
              <a:t>June 2, 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22</a:t>
            </a:fld>
            <a:endParaRPr lang="en-US"/>
          </a:p>
        </p:txBody>
      </p:sp>
      <p:grpSp>
        <p:nvGrpSpPr>
          <p:cNvPr id="20" name="Grup 19"/>
          <p:cNvGrpSpPr/>
          <p:nvPr/>
        </p:nvGrpSpPr>
        <p:grpSpPr>
          <a:xfrm>
            <a:off x="3505200" y="1905000"/>
            <a:ext cx="4774588" cy="1853045"/>
            <a:chOff x="3505200" y="1905000"/>
            <a:chExt cx="4774588" cy="1853045"/>
          </a:xfrm>
        </p:grpSpPr>
        <p:sp>
          <p:nvSpPr>
            <p:cNvPr id="9" name="Oval 8"/>
            <p:cNvSpPr/>
            <p:nvPr/>
          </p:nvSpPr>
          <p:spPr>
            <a:xfrm>
              <a:off x="3505200" y="3352800"/>
              <a:ext cx="457200" cy="405245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Düz Ok Bağlayıcısı 10"/>
            <p:cNvCxnSpPr>
              <a:stCxn id="9" idx="7"/>
            </p:cNvCxnSpPr>
            <p:nvPr/>
          </p:nvCxnSpPr>
          <p:spPr>
            <a:xfrm flipV="1">
              <a:off x="3895445" y="2209801"/>
              <a:ext cx="2733955" cy="1202346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Metin kutusu 13"/>
            <p:cNvSpPr txBox="1"/>
            <p:nvPr/>
          </p:nvSpPr>
          <p:spPr>
            <a:xfrm>
              <a:off x="6629400" y="1905000"/>
              <a:ext cx="16503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err="1" smtClean="0"/>
                <a:t>Produce</a:t>
              </a:r>
              <a:r>
                <a:rPr lang="tr-TR" dirty="0" smtClean="0"/>
                <a:t> </a:t>
              </a:r>
              <a:r>
                <a:rPr lang="tr-TR" dirty="0" err="1" smtClean="0"/>
                <a:t>only</a:t>
              </a:r>
              <a:r>
                <a:rPr lang="tr-TR" dirty="0" smtClean="0"/>
                <a:t> at</a:t>
              </a:r>
            </a:p>
            <a:p>
              <a:r>
                <a:rPr lang="tr-TR" dirty="0" err="1" smtClean="0"/>
                <a:t>station</a:t>
              </a:r>
              <a:r>
                <a:rPr lang="tr-TR" dirty="0" smtClean="0"/>
                <a:t> 1</a:t>
              </a:r>
              <a:endParaRPr lang="en-US" dirty="0"/>
            </a:p>
          </p:txBody>
        </p:sp>
      </p:grpSp>
      <p:grpSp>
        <p:nvGrpSpPr>
          <p:cNvPr id="33" name="Grup 32"/>
          <p:cNvGrpSpPr/>
          <p:nvPr/>
        </p:nvGrpSpPr>
        <p:grpSpPr>
          <a:xfrm>
            <a:off x="3505200" y="1371601"/>
            <a:ext cx="4774588" cy="2755321"/>
            <a:chOff x="3505200" y="1905000"/>
            <a:chExt cx="4774588" cy="1810929"/>
          </a:xfrm>
        </p:grpSpPr>
        <p:sp>
          <p:nvSpPr>
            <p:cNvPr id="34" name="Oval 33"/>
            <p:cNvSpPr/>
            <p:nvPr/>
          </p:nvSpPr>
          <p:spPr>
            <a:xfrm>
              <a:off x="3505200" y="3457551"/>
              <a:ext cx="457200" cy="258378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Düz Ok Bağlayıcısı 34"/>
            <p:cNvCxnSpPr>
              <a:stCxn id="34" idx="7"/>
            </p:cNvCxnSpPr>
            <p:nvPr/>
          </p:nvCxnSpPr>
          <p:spPr>
            <a:xfrm flipV="1">
              <a:off x="3895445" y="2209801"/>
              <a:ext cx="2733955" cy="1285588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Metin kutusu 35"/>
            <p:cNvSpPr txBox="1"/>
            <p:nvPr/>
          </p:nvSpPr>
          <p:spPr>
            <a:xfrm>
              <a:off x="6629400" y="1905000"/>
              <a:ext cx="1650388" cy="4248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err="1" smtClean="0"/>
                <a:t>Produce</a:t>
              </a:r>
              <a:r>
                <a:rPr lang="tr-TR" dirty="0" smtClean="0"/>
                <a:t> </a:t>
              </a:r>
              <a:r>
                <a:rPr lang="tr-TR" dirty="0" err="1" smtClean="0"/>
                <a:t>only</a:t>
              </a:r>
              <a:r>
                <a:rPr lang="tr-TR" dirty="0" smtClean="0"/>
                <a:t> at</a:t>
              </a:r>
            </a:p>
            <a:p>
              <a:r>
                <a:rPr lang="tr-TR" dirty="0" err="1" smtClean="0"/>
                <a:t>station</a:t>
              </a:r>
              <a:r>
                <a:rPr lang="tr-TR" dirty="0" smtClean="0"/>
                <a:t> 2</a:t>
              </a:r>
              <a:endParaRPr lang="en-US" dirty="0"/>
            </a:p>
          </p:txBody>
        </p:sp>
      </p:grpSp>
      <p:grpSp>
        <p:nvGrpSpPr>
          <p:cNvPr id="38" name="Grup 37"/>
          <p:cNvGrpSpPr/>
          <p:nvPr/>
        </p:nvGrpSpPr>
        <p:grpSpPr>
          <a:xfrm>
            <a:off x="2971800" y="1371601"/>
            <a:ext cx="4816266" cy="2755321"/>
            <a:chOff x="3505200" y="1905000"/>
            <a:chExt cx="4816266" cy="1810929"/>
          </a:xfrm>
        </p:grpSpPr>
        <p:sp>
          <p:nvSpPr>
            <p:cNvPr id="39" name="Oval 38"/>
            <p:cNvSpPr/>
            <p:nvPr/>
          </p:nvSpPr>
          <p:spPr>
            <a:xfrm>
              <a:off x="3505200" y="3457551"/>
              <a:ext cx="457200" cy="25837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Düz Ok Bağlayıcısı 39"/>
            <p:cNvCxnSpPr>
              <a:stCxn id="39" idx="7"/>
            </p:cNvCxnSpPr>
            <p:nvPr/>
          </p:nvCxnSpPr>
          <p:spPr>
            <a:xfrm flipV="1">
              <a:off x="3895445" y="2209801"/>
              <a:ext cx="2733955" cy="128558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Metin kutusu 40"/>
            <p:cNvSpPr txBox="1"/>
            <p:nvPr/>
          </p:nvSpPr>
          <p:spPr>
            <a:xfrm>
              <a:off x="6629400" y="1905000"/>
              <a:ext cx="1692066" cy="42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tr-TR" dirty="0" err="1" smtClean="0"/>
                <a:t>Produce</a:t>
              </a:r>
              <a:r>
                <a:rPr lang="tr-TR" dirty="0"/>
                <a:t> </a:t>
              </a:r>
              <a:r>
                <a:rPr lang="tr-TR" dirty="0" smtClean="0"/>
                <a:t>at </a:t>
              </a:r>
              <a:r>
                <a:rPr lang="tr-TR" dirty="0" err="1" smtClean="0"/>
                <a:t>both</a:t>
              </a:r>
              <a:endParaRPr lang="tr-TR" dirty="0" smtClean="0"/>
            </a:p>
            <a:p>
              <a:r>
                <a:rPr lang="tr-TR" dirty="0" err="1" smtClean="0"/>
                <a:t>stations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400800" y="76200"/>
            <a:ext cx="2045312" cy="942638"/>
            <a:chOff x="1447800" y="3772231"/>
            <a:chExt cx="5013020" cy="2192499"/>
          </a:xfrm>
        </p:grpSpPr>
        <p:sp>
          <p:nvSpPr>
            <p:cNvPr id="42" name="Rectangle 41"/>
            <p:cNvSpPr/>
            <p:nvPr/>
          </p:nvSpPr>
          <p:spPr>
            <a:xfrm>
              <a:off x="1447800" y="4724400"/>
              <a:ext cx="838200" cy="6858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900" dirty="0" smtClean="0"/>
                <a:t>S1</a:t>
              </a:r>
              <a:endParaRPr lang="en-US" sz="900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2971800" y="4876800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114800" y="4724400"/>
              <a:ext cx="838200" cy="68580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900" dirty="0" smtClean="0"/>
                <a:t>S2</a:t>
              </a:r>
              <a:endParaRPr lang="en-US" sz="900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5638800" y="4876800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2438400" y="50673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3581400" y="50673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5105400" y="50800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2677153" y="5486400"/>
              <a:ext cx="982196" cy="478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900" dirty="0" smtClean="0"/>
                <a:t>WIP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546420" y="5486398"/>
              <a:ext cx="914400" cy="478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900" dirty="0" smtClean="0"/>
                <a:t>FG</a:t>
              </a:r>
              <a:endParaRPr lang="en-US" sz="900" dirty="0"/>
            </a:p>
          </p:txBody>
        </p:sp>
        <p:sp>
          <p:nvSpPr>
            <p:cNvPr id="51" name="Right Brace 50"/>
            <p:cNvSpPr/>
            <p:nvPr/>
          </p:nvSpPr>
          <p:spPr>
            <a:xfrm rot="5400000" flipH="1">
              <a:off x="3908447" y="3395086"/>
              <a:ext cx="260305" cy="213360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52" name="Right Brace 51"/>
            <p:cNvSpPr/>
            <p:nvPr/>
          </p:nvSpPr>
          <p:spPr>
            <a:xfrm rot="5400000" flipH="1">
              <a:off x="5574931" y="3973326"/>
              <a:ext cx="273787" cy="99060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846114" y="3772231"/>
                  <a:ext cx="321608" cy="51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tr-TR" sz="1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tr-TR" sz="1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6114" y="3772231"/>
                  <a:ext cx="321608" cy="51021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7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5526996" y="3772231"/>
                  <a:ext cx="325324" cy="51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tr-TR" sz="1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tr-TR" sz="1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6996" y="3772231"/>
                  <a:ext cx="325324" cy="51021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6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024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Experiments</a:t>
            </a:r>
            <a:r>
              <a:rPr lang="tr-TR" dirty="0"/>
              <a:t/>
            </a:r>
            <a:br>
              <a:rPr lang="tr-TR" dirty="0"/>
            </a:br>
            <a:r>
              <a:rPr lang="en-US" sz="2800" i="1" dirty="0" smtClean="0"/>
              <a:t>Basic </a:t>
            </a:r>
            <a:r>
              <a:rPr lang="en-US" sz="2800" i="1" dirty="0"/>
              <a:t>Model with No Rationing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 smtClean="0"/>
                  <a:t>We consider a system with parameters </a:t>
                </a:r>
                <a:endParaRPr lang="tr-TR" dirty="0" smtClean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𝜆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=(2,3,2,2,1,30)</m:t>
                      </m:r>
                    </m:oMath>
                  </m:oMathPara>
                </a14:m>
                <a:endParaRPr lang="tr-TR" dirty="0" smtClean="0"/>
              </a:p>
              <a:p>
                <a:pPr marL="114300" indent="0">
                  <a:buNone/>
                </a:pPr>
                <a:endParaRPr lang="tr-TR" dirty="0" smtClean="0"/>
              </a:p>
              <a:p>
                <a:pPr marL="114300" indent="0">
                  <a:buNone/>
                </a:pPr>
                <a:endParaRPr lang="tr-TR" dirty="0"/>
              </a:p>
              <a:p>
                <a:pPr marL="114300" indent="0">
                  <a:buNone/>
                </a:pPr>
                <a:endParaRPr lang="tr-TR" dirty="0" smtClean="0"/>
              </a:p>
              <a:p>
                <a:pPr marL="114300" indent="0">
                  <a:buNone/>
                </a:pPr>
                <a:endParaRPr lang="tr-TR" dirty="0"/>
              </a:p>
              <a:p>
                <a:pPr marL="114300" indent="0">
                  <a:buNone/>
                </a:pPr>
                <a:endParaRPr lang="tr-TR" dirty="0" smtClean="0"/>
              </a:p>
              <a:p>
                <a:pPr marL="114300" indent="0">
                  <a:buNone/>
                </a:pPr>
                <a:endParaRPr lang="tr-TR" dirty="0"/>
              </a:p>
              <a:p>
                <a:pPr marL="114300" indent="0">
                  <a:buNone/>
                </a:pPr>
                <a:endParaRPr lang="tr-TR" dirty="0" smtClean="0"/>
              </a:p>
              <a:p>
                <a:pPr marL="114300" indent="0">
                  <a:buNone/>
                </a:pPr>
                <a:endParaRPr lang="tr-TR" dirty="0"/>
              </a:p>
              <a:p>
                <a:pPr marL="114300" indent="0">
                  <a:buNone/>
                </a:pPr>
                <a:endParaRPr lang="tr-TR" dirty="0" smtClean="0"/>
              </a:p>
              <a:p>
                <a:pPr marL="114300" indent="0">
                  <a:buNone/>
                </a:pPr>
                <a:endParaRPr lang="tr-TR" dirty="0"/>
              </a:p>
              <a:p>
                <a:pPr marL="114300" indent="0">
                  <a:buNone/>
                </a:pPr>
                <a:endParaRPr lang="tr-TR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o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5146157"/>
                  </p:ext>
                </p:extLst>
              </p:nvPr>
            </p:nvGraphicFramePr>
            <p:xfrm>
              <a:off x="1371603" y="2667000"/>
              <a:ext cx="6553194" cy="3361026"/>
            </p:xfrm>
            <a:graphic>
              <a:graphicData uri="http://schemas.openxmlformats.org/drawingml/2006/table">
                <a:tbl>
                  <a:tblPr firstRow="1" firstCol="1" bandRow="1">
                    <a:tableStyleId>{6E25E649-3F16-4E02-A733-19D2CDBF48F0}</a:tableStyleId>
                  </a:tblPr>
                  <a:tblGrid>
                    <a:gridCol w="550736"/>
                    <a:gridCol w="517920"/>
                    <a:gridCol w="517920"/>
                    <a:gridCol w="517920"/>
                    <a:gridCol w="517920"/>
                    <a:gridCol w="517920"/>
                    <a:gridCol w="432314"/>
                    <a:gridCol w="432314"/>
                    <a:gridCol w="432314"/>
                    <a:gridCol w="2115916"/>
                  </a:tblGrid>
                  <a:tr h="357533"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 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gridSpan="8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4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</a:tr>
                  <a:tr h="357533">
                    <a:tc rowSpan="8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4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4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5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6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8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System Cost: 11.1201</a:t>
                          </a:r>
                        </a:p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Avg. WIP:</a:t>
                          </a:r>
                        </a:p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0.5564</a:t>
                          </a:r>
                        </a:p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Avg. FG:</a:t>
                          </a:r>
                        </a:p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1.7400</a:t>
                          </a:r>
                        </a:p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Lost Sales Rate</a:t>
                          </a:r>
                          <a:r>
                            <a:rPr lang="tr-TR" sz="2000" dirty="0" smtClean="0">
                              <a:effectLst/>
                            </a:rPr>
                            <a:t>:</a:t>
                          </a:r>
                          <a:r>
                            <a:rPr lang="en-US" sz="2000" dirty="0" smtClean="0">
                              <a:effectLst/>
                            </a:rPr>
                            <a:t> 0.1596</a:t>
                          </a:r>
                          <a:endParaRPr lang="en-US" sz="2000" dirty="0">
                            <a:effectLst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681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US" sz="200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US" sz="200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US" sz="200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en-US" sz="200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681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endParaRPr lang="en-US" sz="200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endParaRPr lang="en-US" sz="200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en-US" sz="200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681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en-US" sz="200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en-US" sz="200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681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681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4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5753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5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9610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6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o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5146157"/>
                  </p:ext>
                </p:extLst>
              </p:nvPr>
            </p:nvGraphicFramePr>
            <p:xfrm>
              <a:off x="1371603" y="2667000"/>
              <a:ext cx="6553194" cy="3361026"/>
            </p:xfrm>
            <a:graphic>
              <a:graphicData uri="http://schemas.openxmlformats.org/drawingml/2006/table">
                <a:tbl>
                  <a:tblPr firstRow="1" firstCol="1" bandRow="1">
                    <a:tableStyleId>{6E25E649-3F16-4E02-A733-19D2CDBF48F0}</a:tableStyleId>
                  </a:tblPr>
                  <a:tblGrid>
                    <a:gridCol w="550736"/>
                    <a:gridCol w="517920"/>
                    <a:gridCol w="517920"/>
                    <a:gridCol w="517920"/>
                    <a:gridCol w="517920"/>
                    <a:gridCol w="517920"/>
                    <a:gridCol w="432314"/>
                    <a:gridCol w="432314"/>
                    <a:gridCol w="432314"/>
                    <a:gridCol w="2115916"/>
                  </a:tblGrid>
                  <a:tr h="357533"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 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gridSpan="8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4107" t="-1695" r="-54389" b="-88135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4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</a:tr>
                  <a:tr h="357533">
                    <a:tc rowSpan="8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t="-12195" r="-1094444" b="-56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4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4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5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6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8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System Cost: 11.1201</a:t>
                          </a:r>
                        </a:p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Avg. WIP:</a:t>
                          </a:r>
                        </a:p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0.5564</a:t>
                          </a:r>
                        </a:p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Avg. FG:</a:t>
                          </a:r>
                        </a:p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1.7400</a:t>
                          </a:r>
                        </a:p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effectLst/>
                            </a:rPr>
                            <a:t>Lost Sales Rate</a:t>
                          </a:r>
                          <a:r>
                            <a:rPr lang="tr-TR" sz="2000" dirty="0" smtClean="0">
                              <a:effectLst/>
                            </a:rPr>
                            <a:t>:</a:t>
                          </a:r>
                          <a:r>
                            <a:rPr lang="en-US" sz="2000" dirty="0" smtClean="0">
                              <a:effectLst/>
                            </a:rPr>
                            <a:t> 0.1596</a:t>
                          </a:r>
                          <a:endParaRPr lang="en-US" sz="2000" dirty="0">
                            <a:effectLst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681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US" sz="200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US" sz="200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US" sz="200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en-US" sz="200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681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endParaRPr lang="en-US" sz="200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endParaRPr lang="en-US" sz="200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en-US" sz="200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681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en-US" sz="200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en-US" sz="2000" i="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681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681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4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5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96105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6</a:t>
                          </a:r>
                          <a:endParaRPr lang="en-US" sz="2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90600" y="6019800"/>
            <a:ext cx="6934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Optimal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production decisions for both stations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271B-C5AA-E94D-832F-8D2637113805}" type="datetime4">
              <a:rPr lang="en-US" smtClean="0"/>
              <a:t>June 2, 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23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819400" y="3657600"/>
            <a:ext cx="1066800" cy="609600"/>
            <a:chOff x="2819400" y="3657600"/>
            <a:chExt cx="1066800" cy="60960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2819400" y="3657600"/>
              <a:ext cx="0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352800" y="3657600"/>
              <a:ext cx="0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886200" y="3657600"/>
              <a:ext cx="0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840182" y="4038600"/>
              <a:ext cx="0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359727" y="4028209"/>
              <a:ext cx="0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76200" y="2819400"/>
            <a:ext cx="1219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End</a:t>
            </a:r>
            <a:r>
              <a:rPr lang="tr-TR" dirty="0" smtClean="0"/>
              <a:t> of</a:t>
            </a:r>
          </a:p>
          <a:p>
            <a:r>
              <a:rPr lang="tr-TR" dirty="0" err="1"/>
              <a:t>p</a:t>
            </a:r>
            <a:r>
              <a:rPr lang="tr-TR" dirty="0" err="1" smtClean="0"/>
              <a:t>roduction</a:t>
            </a:r>
            <a:endParaRPr lang="tr-TR" dirty="0" smtClean="0"/>
          </a:p>
          <a:p>
            <a:r>
              <a:rPr lang="tr-TR" dirty="0"/>
              <a:t>a</a:t>
            </a:r>
            <a:r>
              <a:rPr lang="tr-TR" dirty="0" smtClean="0"/>
              <a:t>t S1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709" y="3295218"/>
            <a:ext cx="12725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End</a:t>
            </a:r>
            <a:r>
              <a:rPr lang="tr-TR" dirty="0" smtClean="0"/>
              <a:t> of </a:t>
            </a:r>
          </a:p>
          <a:p>
            <a:r>
              <a:rPr lang="tr-TR" dirty="0" err="1" smtClean="0"/>
              <a:t>production</a:t>
            </a:r>
            <a:r>
              <a:rPr lang="tr-TR" dirty="0" smtClean="0"/>
              <a:t> </a:t>
            </a:r>
          </a:p>
          <a:p>
            <a:r>
              <a:rPr lang="tr-TR" dirty="0" smtClean="0"/>
              <a:t>at S2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840182" y="3677081"/>
            <a:ext cx="1233054" cy="590119"/>
            <a:chOff x="2840182" y="3677081"/>
            <a:chExt cx="1233054" cy="590119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2840182" y="3696563"/>
              <a:ext cx="207818" cy="1896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2847109" y="4058081"/>
              <a:ext cx="207818" cy="1896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359727" y="3696563"/>
              <a:ext cx="207818" cy="1896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3359727" y="4077563"/>
              <a:ext cx="207818" cy="1896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3865418" y="3677081"/>
              <a:ext cx="207818" cy="1896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2840182" y="3572312"/>
            <a:ext cx="1233054" cy="780176"/>
            <a:chOff x="2840182" y="3572312"/>
            <a:chExt cx="1233054" cy="780176"/>
          </a:xfrm>
        </p:grpSpPr>
        <p:cxnSp>
          <p:nvCxnSpPr>
            <p:cNvPr id="23" name="Straight Arrow Connector 22"/>
            <p:cNvCxnSpPr/>
            <p:nvPr/>
          </p:nvCxnSpPr>
          <p:spPr>
            <a:xfrm flipH="1" flipV="1">
              <a:off x="3830782" y="3581400"/>
              <a:ext cx="242454" cy="90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3349336" y="3572312"/>
              <a:ext cx="242454" cy="90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2840182" y="3572312"/>
              <a:ext cx="242454" cy="90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3352800" y="3953312"/>
              <a:ext cx="242454" cy="90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2862118" y="3948768"/>
              <a:ext cx="242454" cy="90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 flipV="1">
              <a:off x="2862118" y="4343400"/>
              <a:ext cx="242454" cy="90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216828" y="2971800"/>
            <a:ext cx="1030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Satisfied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demand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6400800" y="76200"/>
            <a:ext cx="2045312" cy="942638"/>
            <a:chOff x="1447800" y="3772231"/>
            <a:chExt cx="5013020" cy="2192499"/>
          </a:xfrm>
        </p:grpSpPr>
        <p:sp>
          <p:nvSpPr>
            <p:cNvPr id="37" name="Rectangle 36"/>
            <p:cNvSpPr/>
            <p:nvPr/>
          </p:nvSpPr>
          <p:spPr>
            <a:xfrm>
              <a:off x="1447800" y="4724400"/>
              <a:ext cx="838200" cy="6858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900" dirty="0" smtClean="0"/>
                <a:t>S1</a:t>
              </a:r>
              <a:endParaRPr lang="en-US" sz="90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2971800" y="4876800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14800" y="4724400"/>
              <a:ext cx="838200" cy="68580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900" dirty="0" smtClean="0"/>
                <a:t>S2</a:t>
              </a:r>
              <a:endParaRPr lang="en-US" sz="900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5638800" y="4876800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2438400" y="50673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3581400" y="50673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5105400" y="50800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677153" y="5486400"/>
              <a:ext cx="982196" cy="478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900" dirty="0" smtClean="0"/>
                <a:t>WIP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546420" y="5486398"/>
              <a:ext cx="914400" cy="478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900" dirty="0" smtClean="0"/>
                <a:t>FG</a:t>
              </a:r>
              <a:endParaRPr lang="en-US" sz="900" dirty="0"/>
            </a:p>
          </p:txBody>
        </p:sp>
        <p:sp>
          <p:nvSpPr>
            <p:cNvPr id="46" name="Right Brace 45"/>
            <p:cNvSpPr/>
            <p:nvPr/>
          </p:nvSpPr>
          <p:spPr>
            <a:xfrm rot="5400000" flipH="1">
              <a:off x="3908447" y="3395086"/>
              <a:ext cx="260305" cy="213360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7" name="Right Brace 46"/>
            <p:cNvSpPr/>
            <p:nvPr/>
          </p:nvSpPr>
          <p:spPr>
            <a:xfrm rot="5400000" flipH="1">
              <a:off x="5574931" y="3973326"/>
              <a:ext cx="273787" cy="99060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3846114" y="3772231"/>
                  <a:ext cx="321608" cy="51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tr-TR" sz="1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tr-TR" sz="1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6114" y="3772231"/>
                  <a:ext cx="321608" cy="51021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7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5526996" y="3772231"/>
                  <a:ext cx="325324" cy="51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tr-TR" sz="1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tr-TR" sz="1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6996" y="3772231"/>
                  <a:ext cx="325324" cy="51021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6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482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Experiments</a:t>
            </a:r>
            <a:r>
              <a:rPr lang="tr-TR" dirty="0"/>
              <a:t/>
            </a:r>
            <a:br>
              <a:rPr lang="tr-TR" dirty="0"/>
            </a:br>
            <a:r>
              <a:rPr lang="en-US" sz="2800" i="1" dirty="0"/>
              <a:t>Basic Model with No Rationing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114300" indent="0">
                  <a:buNone/>
                </a:pPr>
                <a:r>
                  <a:rPr lang="en-US" dirty="0" smtClean="0"/>
                  <a:t>Now let us define the commonly used policies such as CONWIP, Kanban and Fixed Buffer policies for this system</a:t>
                </a:r>
                <a:r>
                  <a:rPr lang="tr-TR" dirty="0" smtClean="0"/>
                  <a:t>:</a:t>
                </a:r>
              </a:p>
              <a:p>
                <a:endParaRPr lang="tr-TR" dirty="0"/>
              </a:p>
              <a:p>
                <a:r>
                  <a:rPr lang="en-US" b="1" dirty="0"/>
                  <a:t>CONWIP</a:t>
                </a:r>
                <a:r>
                  <a:rPr lang="en-US" dirty="0"/>
                  <a:t>: </a:t>
                </a:r>
                <a:endParaRPr lang="tr-TR" dirty="0" smtClean="0"/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&lt;</m:t>
                    </m:r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&gt;0}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/>
                  <a:t> is the policy parameter,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i="1">
                        <a:latin typeface="Cambria Math"/>
                      </a:rPr>
                      <m:t>∈{0,1,…}</m:t>
                    </m:r>
                  </m:oMath>
                </a14:m>
                <a:endParaRPr lang="tr-TR" dirty="0" smtClean="0"/>
              </a:p>
              <a:p>
                <a:pPr marL="114300" indent="0">
                  <a:buNone/>
                </a:pPr>
                <a:endParaRPr lang="en-US" dirty="0"/>
              </a:p>
              <a:p>
                <a:r>
                  <a:rPr lang="en-US" b="1" dirty="0"/>
                  <a:t>Kanban</a:t>
                </a:r>
                <a:r>
                  <a:rPr lang="en-US" dirty="0"/>
                  <a:t>: </a:t>
                </a:r>
                <a:endParaRPr lang="tr-TR" dirty="0" smtClean="0"/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&gt;0, 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  <a:endParaRPr lang="tr-TR" dirty="0" smtClean="0"/>
              </a:p>
              <a:p>
                <a:pPr marL="114300" indent="0">
                  <a:buNone/>
                </a:pPr>
                <a:endParaRPr lang="en-US" dirty="0"/>
              </a:p>
              <a:p>
                <a:r>
                  <a:rPr lang="en-US" b="1" dirty="0"/>
                  <a:t>Fixed Buffer</a:t>
                </a:r>
                <a:r>
                  <a:rPr lang="en-US" dirty="0"/>
                  <a:t>: </a:t>
                </a:r>
                <a:endParaRPr lang="tr-TR" dirty="0" smtClean="0"/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&gt;0, 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the policy parameters,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∈{0,1,…}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∈{1,2}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525" r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7F5C-AF67-0A44-A974-92C2173D7DA1}" type="datetime4">
              <a:rPr lang="en-US" smtClean="0"/>
              <a:t>June 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6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Experiments</a:t>
            </a:r>
            <a:r>
              <a:rPr lang="tr-TR" dirty="0"/>
              <a:t/>
            </a:r>
            <a:br>
              <a:rPr lang="tr-TR" dirty="0"/>
            </a:br>
            <a:r>
              <a:rPr lang="en-US" sz="2800" i="1" dirty="0"/>
              <a:t>Basic Model with No Rationing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İçerik Yer Tutucusu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78239682"/>
                  </p:ext>
                </p:extLst>
              </p:nvPr>
            </p:nvGraphicFramePr>
            <p:xfrm>
              <a:off x="380998" y="1752601"/>
              <a:ext cx="7848604" cy="4495800"/>
            </p:xfrm>
            <a:graphic>
              <a:graphicData uri="http://schemas.openxmlformats.org/drawingml/2006/table">
                <a:tbl>
                  <a:tblPr firstRow="1" firstCol="1" bandRow="1">
                    <a:tableStyleId>{6E25E649-3F16-4E02-A733-19D2CDBF48F0}</a:tableStyleId>
                  </a:tblPr>
                  <a:tblGrid>
                    <a:gridCol w="386868"/>
                    <a:gridCol w="386868"/>
                    <a:gridCol w="386868"/>
                    <a:gridCol w="386868"/>
                    <a:gridCol w="386868"/>
                    <a:gridCol w="386868"/>
                    <a:gridCol w="421994"/>
                    <a:gridCol w="351742"/>
                    <a:gridCol w="455137"/>
                    <a:gridCol w="455137"/>
                    <a:gridCol w="455137"/>
                    <a:gridCol w="414682"/>
                    <a:gridCol w="396982"/>
                    <a:gridCol w="407096"/>
                    <a:gridCol w="407096"/>
                    <a:gridCol w="386868"/>
                    <a:gridCol w="460194"/>
                    <a:gridCol w="460194"/>
                    <a:gridCol w="455137"/>
                  </a:tblGrid>
                  <a:tr h="369717"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 </a:t>
                          </a:r>
                          <a:endParaRPr lang="en-US" sz="20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gridSpan="6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     CONWIP</a:t>
                          </a:r>
                          <a:endParaRPr lang="en-US" sz="20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     Kanban</a:t>
                          </a:r>
                          <a:endParaRPr lang="en-US" sz="20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    Fixed Buffer</a:t>
                          </a:r>
                          <a:endParaRPr lang="en-US" sz="20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9717"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gridSpan="5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gridSpan="5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gridSpan="5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2761">
                    <a:tc rowSpan="6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</a:t>
                          </a:r>
                          <a:endParaRPr lang="en-US" sz="20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</a:t>
                          </a:r>
                          <a:endParaRPr lang="en-US" sz="20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</a:t>
                          </a:r>
                          <a:endParaRPr lang="en-US" sz="20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</a:t>
                          </a:r>
                          <a:endParaRPr lang="en-US" sz="20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4</a:t>
                          </a:r>
                          <a:endParaRPr lang="en-US" sz="20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</a:t>
                          </a:r>
                          <a:endParaRPr lang="en-US" sz="20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</a:t>
                          </a:r>
                          <a:endParaRPr lang="en-US" sz="20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</a:t>
                          </a:r>
                          <a:endParaRPr lang="en-US" sz="20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</a:t>
                          </a:r>
                          <a:endParaRPr lang="en-US" sz="20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4</a:t>
                          </a:r>
                          <a:endParaRPr lang="en-US" sz="20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</a:t>
                          </a:r>
                          <a:endParaRPr lang="en-US" sz="20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</a:t>
                          </a:r>
                          <a:endParaRPr lang="en-US" sz="20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</a:t>
                          </a:r>
                          <a:endParaRPr lang="en-US" sz="20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4</a:t>
                          </a:r>
                          <a:endParaRPr lang="en-US" sz="20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2761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</a:rPr>
                            <a:t>0</a:t>
                          </a:r>
                          <a:endParaRPr lang="en-US" sz="2000" b="1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0 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</a:rPr>
                            <a:t>0</a:t>
                          </a:r>
                          <a:endParaRPr lang="en-US" sz="2000">
                            <a:effectLst/>
                            <a:latin typeface="+mn-lt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0 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</a:rPr>
                            <a:t>0</a:t>
                          </a:r>
                          <a:endParaRPr lang="en-US" sz="2000">
                            <a:effectLst/>
                            <a:latin typeface="+mn-lt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</a:rPr>
                            <a:t>1</a:t>
                          </a:r>
                          <a:endParaRPr lang="en-US" sz="2000" dirty="0">
                            <a:effectLst/>
                            <a:latin typeface="+mn-lt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</a:rPr>
                            <a:t>1</a:t>
                          </a:r>
                          <a:endParaRPr lang="en-US" sz="2000" dirty="0">
                            <a:effectLst/>
                            <a:latin typeface="+mn-lt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</a:rPr>
                            <a:t>1</a:t>
                          </a:r>
                          <a:endParaRPr lang="en-US" sz="2000">
                            <a:effectLst/>
                            <a:latin typeface="+mn-lt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</a:rPr>
                            <a:t>1</a:t>
                          </a:r>
                          <a:endParaRPr lang="en-US" sz="2000">
                            <a:effectLst/>
                            <a:latin typeface="+mn-lt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372761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</a:rPr>
                            <a:t>1</a:t>
                          </a:r>
                          <a:endParaRPr lang="en-US" sz="2000" b="1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3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</a:rPr>
                            <a:t>1</a:t>
                          </a:r>
                          <a:endParaRPr lang="en-US" sz="2000" dirty="0">
                            <a:effectLst/>
                            <a:latin typeface="+mn-lt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3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</a:rPr>
                            <a:t>1</a:t>
                          </a:r>
                          <a:endParaRPr lang="en-US" sz="2000">
                            <a:effectLst/>
                            <a:latin typeface="+mn-lt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2761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</a:rPr>
                            <a:t>2</a:t>
                          </a:r>
                          <a:endParaRPr lang="en-US" sz="2000" b="1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</a:rPr>
                            <a:t>2</a:t>
                          </a:r>
                          <a:endParaRPr lang="en-US" sz="2000">
                            <a:effectLst/>
                            <a:latin typeface="+mn-lt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</a:rPr>
                            <a:t>2</a:t>
                          </a:r>
                          <a:endParaRPr lang="en-US" sz="2000" dirty="0">
                            <a:effectLst/>
                            <a:latin typeface="+mn-lt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2761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</a:rPr>
                            <a:t>3</a:t>
                          </a:r>
                          <a:endParaRPr lang="en-US" sz="2000" b="1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</a:rPr>
                            <a:t>3</a:t>
                          </a:r>
                          <a:endParaRPr lang="en-US" sz="2000">
                            <a:effectLst/>
                            <a:latin typeface="+mn-lt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</a:rPr>
                            <a:t>3</a:t>
                          </a:r>
                          <a:endParaRPr lang="en-US" sz="2000">
                            <a:effectLst/>
                            <a:latin typeface="+mn-lt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2761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</a:rPr>
                            <a:t>4</a:t>
                          </a:r>
                          <a:endParaRPr lang="en-US" sz="2000" b="1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</a:rPr>
                            <a:t>4</a:t>
                          </a:r>
                          <a:endParaRPr lang="en-US" sz="2000">
                            <a:effectLst/>
                            <a:latin typeface="+mn-lt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</a:rPr>
                            <a:t>4</a:t>
                          </a:r>
                          <a:endParaRPr lang="en-US" sz="2000">
                            <a:effectLst/>
                            <a:latin typeface="+mn-lt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19800">
                    <a:tc>
                      <a:txBody>
                        <a:bodyPr/>
                        <a:lstStyle/>
                        <a:p>
                          <a:pPr marL="0" marR="0" indent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  <a:tc gridSpan="6"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𝐿</m:t>
                              </m:r>
                              <m:r>
                                <a:rPr lang="en-US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=3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System Cost: 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11.15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Avg. WIP: 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0.61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Avg. FG: 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1.76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Lost Sales 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Rate:</a:t>
                          </a:r>
                          <a:r>
                            <a:rPr lang="tr-T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0.153</a:t>
                          </a:r>
                          <a:endParaRPr lang="en-US" sz="20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20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5"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=3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tr-TR" sz="18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3</m:t>
                              </m:r>
                            </m:oMath>
                          </a14:m>
                          <a:r>
                            <a:rPr lang="tr-T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System Cost: 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11.15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Avg. WIP: 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0.61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Avg. FG: 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1.76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Lost Sales Rate: 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0.153</a:t>
                          </a:r>
                          <a:endParaRPr lang="en-US" sz="20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20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5"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=1</m:t>
                              </m:r>
                            </m:oMath>
                          </a14:m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=3</m:t>
                              </m:r>
                            </m:oMath>
                          </a14:m>
                          <a:endParaRPr lang="en-US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System Cost: 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11.88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Avg. WIP: 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0.59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Avg. FG: 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1.6</a:t>
                          </a:r>
                          <a:r>
                            <a:rPr lang="tr-T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Lost Sales Rate: </a:t>
                          </a:r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0.19</a:t>
                          </a:r>
                          <a:r>
                            <a:rPr lang="tr-T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en-US" sz="20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İçerik Yer Tutucusu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78239682"/>
                  </p:ext>
                </p:extLst>
              </p:nvPr>
            </p:nvGraphicFramePr>
            <p:xfrm>
              <a:off x="380998" y="1752601"/>
              <a:ext cx="7848604" cy="4495800"/>
            </p:xfrm>
            <a:graphic>
              <a:graphicData uri="http://schemas.openxmlformats.org/drawingml/2006/table">
                <a:tbl>
                  <a:tblPr firstRow="1" firstCol="1" bandRow="1">
                    <a:tableStyleId>{6E25E649-3F16-4E02-A733-19D2CDBF48F0}</a:tableStyleId>
                  </a:tblPr>
                  <a:tblGrid>
                    <a:gridCol w="386868"/>
                    <a:gridCol w="386868"/>
                    <a:gridCol w="386868"/>
                    <a:gridCol w="386868"/>
                    <a:gridCol w="386868"/>
                    <a:gridCol w="386868"/>
                    <a:gridCol w="421994"/>
                    <a:gridCol w="351742"/>
                    <a:gridCol w="455137"/>
                    <a:gridCol w="455137"/>
                    <a:gridCol w="455137"/>
                    <a:gridCol w="414682"/>
                    <a:gridCol w="396982"/>
                    <a:gridCol w="407096"/>
                    <a:gridCol w="407096"/>
                    <a:gridCol w="386868"/>
                    <a:gridCol w="460194"/>
                    <a:gridCol w="460194"/>
                    <a:gridCol w="455137"/>
                  </a:tblGrid>
                  <a:tr h="369717"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 </a:t>
                          </a:r>
                          <a:endParaRPr lang="en-US" sz="20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gridSpan="6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     CONWIP</a:t>
                          </a:r>
                          <a:endParaRPr lang="en-US" sz="20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     Kanban</a:t>
                          </a:r>
                          <a:endParaRPr lang="en-US" sz="20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    Fixed Buffer</a:t>
                          </a:r>
                          <a:endParaRPr lang="en-US" sz="20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9717"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9319" t="-115000" r="-259443" b="-1045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42297" t="-115000" r="-118487" b="-1045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61798" t="-115000" b="-1045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2761">
                    <a:tc row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35150" r="-1944444" b="-708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</a:t>
                          </a:r>
                          <a:endParaRPr lang="en-US" sz="20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</a:t>
                          </a:r>
                          <a:endParaRPr lang="en-US" sz="20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</a:t>
                          </a:r>
                          <a:endParaRPr lang="en-US" sz="20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</a:t>
                          </a:r>
                          <a:endParaRPr lang="en-US" sz="20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4</a:t>
                          </a:r>
                          <a:endParaRPr lang="en-US" sz="20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</a:t>
                          </a:r>
                          <a:endParaRPr lang="en-US" sz="20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</a:t>
                          </a:r>
                          <a:endParaRPr lang="en-US" sz="20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</a:t>
                          </a:r>
                          <a:endParaRPr lang="en-US" sz="20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</a:t>
                          </a:r>
                          <a:endParaRPr lang="en-US" sz="20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4</a:t>
                          </a:r>
                          <a:endParaRPr lang="en-US" sz="20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</a:t>
                          </a:r>
                          <a:endParaRPr lang="en-US" sz="20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</a:t>
                          </a:r>
                          <a:endParaRPr lang="en-US" sz="20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</a:t>
                          </a:r>
                          <a:endParaRPr lang="en-US" sz="20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4</a:t>
                          </a:r>
                          <a:endParaRPr lang="en-US" sz="20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2761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</a:rPr>
                            <a:t>0</a:t>
                          </a:r>
                          <a:endParaRPr lang="en-US" sz="2000" b="1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0 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</a:rPr>
                            <a:t>0</a:t>
                          </a:r>
                          <a:endParaRPr lang="en-US" sz="2000">
                            <a:effectLst/>
                            <a:latin typeface="+mn-lt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0 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</a:rPr>
                            <a:t>0</a:t>
                          </a:r>
                          <a:endParaRPr lang="en-US" sz="2000">
                            <a:effectLst/>
                            <a:latin typeface="+mn-lt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</a:rPr>
                            <a:t>1</a:t>
                          </a:r>
                          <a:endParaRPr lang="en-US" sz="2000" dirty="0">
                            <a:effectLst/>
                            <a:latin typeface="+mn-lt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 smtClean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</a:rPr>
                            <a:t>1</a:t>
                          </a:r>
                          <a:endParaRPr lang="en-US" sz="2000" dirty="0">
                            <a:effectLst/>
                            <a:latin typeface="+mn-lt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</a:rPr>
                            <a:t>1</a:t>
                          </a:r>
                          <a:endParaRPr lang="en-US" sz="2000">
                            <a:effectLst/>
                            <a:latin typeface="+mn-lt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</a:rPr>
                            <a:t>1</a:t>
                          </a:r>
                          <a:endParaRPr lang="en-US" sz="2000">
                            <a:effectLst/>
                            <a:latin typeface="+mn-lt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372761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</a:rPr>
                            <a:t>1</a:t>
                          </a:r>
                          <a:endParaRPr lang="en-US" sz="2000" b="1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3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</a:rPr>
                            <a:t>1</a:t>
                          </a:r>
                          <a:endParaRPr lang="en-US" sz="2000" dirty="0">
                            <a:effectLst/>
                            <a:latin typeface="+mn-lt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3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</a:rPr>
                            <a:t>1</a:t>
                          </a:r>
                          <a:endParaRPr lang="en-US" sz="2000">
                            <a:effectLst/>
                            <a:latin typeface="+mn-lt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2761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</a:rPr>
                            <a:t>2</a:t>
                          </a:r>
                          <a:endParaRPr lang="en-US" sz="2000" b="1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</a:rPr>
                            <a:t>2</a:t>
                          </a:r>
                          <a:endParaRPr lang="en-US" sz="2000">
                            <a:effectLst/>
                            <a:latin typeface="+mn-lt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</a:rPr>
                            <a:t>2</a:t>
                          </a:r>
                          <a:endParaRPr lang="en-US" sz="2000" dirty="0">
                            <a:effectLst/>
                            <a:latin typeface="+mn-lt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2761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</a:rPr>
                            <a:t>3</a:t>
                          </a:r>
                          <a:endParaRPr lang="en-US" sz="2000" b="1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</a:rPr>
                            <a:t>3</a:t>
                          </a:r>
                          <a:endParaRPr lang="en-US" sz="2000">
                            <a:effectLst/>
                            <a:latin typeface="+mn-lt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  <a:cs typeface="+mn-cs"/>
                            </a:rPr>
                            <a:t>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</a:rPr>
                            <a:t>3</a:t>
                          </a:r>
                          <a:endParaRPr lang="en-US" sz="2000">
                            <a:effectLst/>
                            <a:latin typeface="+mn-lt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72761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</a:rPr>
                            <a:t>4</a:t>
                          </a:r>
                          <a:endParaRPr lang="en-US" sz="2000" b="1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</a:rPr>
                            <a:t>4</a:t>
                          </a:r>
                          <a:endParaRPr lang="en-US" sz="2000">
                            <a:effectLst/>
                            <a:latin typeface="+mn-lt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Calibri"/>
                            </a:rPr>
                            <a:t>4</a:t>
                          </a:r>
                          <a:endParaRPr lang="en-US" sz="2000">
                            <a:effectLst/>
                            <a:latin typeface="+mn-lt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19800">
                    <a:tc>
                      <a:txBody>
                        <a:bodyPr/>
                        <a:lstStyle/>
                        <a:p>
                          <a:pPr marL="0" marR="0" indent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  <a:tc grid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l="-16279" t="-199197" r="-216537" b="-441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20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l="-142297" t="-199197" r="-118487" b="-441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20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l="-261798" t="-199197" b="-441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B319-21B8-B445-973C-E92ED0C569A4}" type="datetime4">
              <a:rPr lang="en-US" smtClean="0"/>
              <a:t>June 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25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400800" y="76200"/>
            <a:ext cx="2045312" cy="942638"/>
            <a:chOff x="1447800" y="3772231"/>
            <a:chExt cx="5013020" cy="2192499"/>
          </a:xfrm>
        </p:grpSpPr>
        <p:sp>
          <p:nvSpPr>
            <p:cNvPr id="8" name="Rectangle 7"/>
            <p:cNvSpPr/>
            <p:nvPr/>
          </p:nvSpPr>
          <p:spPr>
            <a:xfrm>
              <a:off x="1447800" y="4724400"/>
              <a:ext cx="838200" cy="6858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900" dirty="0" smtClean="0"/>
                <a:t>S1</a:t>
              </a:r>
              <a:endParaRPr lang="en-US" sz="9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971800" y="4876800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4800" y="4724400"/>
              <a:ext cx="838200" cy="68580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900" dirty="0" smtClean="0"/>
                <a:t>S2</a:t>
              </a:r>
              <a:endParaRPr lang="en-US" sz="9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638800" y="4876800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438400" y="50673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581400" y="50673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105400" y="50800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677153" y="5486400"/>
              <a:ext cx="982196" cy="478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900" dirty="0" smtClean="0"/>
                <a:t>WIP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46420" y="5486398"/>
              <a:ext cx="914400" cy="478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900" dirty="0" smtClean="0"/>
                <a:t>FG</a:t>
              </a:r>
              <a:endParaRPr lang="en-US" sz="900" dirty="0"/>
            </a:p>
          </p:txBody>
        </p:sp>
        <p:sp>
          <p:nvSpPr>
            <p:cNvPr id="17" name="Right Brace 16"/>
            <p:cNvSpPr/>
            <p:nvPr/>
          </p:nvSpPr>
          <p:spPr>
            <a:xfrm rot="5400000" flipH="1">
              <a:off x="3908447" y="3395086"/>
              <a:ext cx="260305" cy="213360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8" name="Right Brace 17"/>
            <p:cNvSpPr/>
            <p:nvPr/>
          </p:nvSpPr>
          <p:spPr>
            <a:xfrm rot="5400000" flipH="1">
              <a:off x="5574931" y="3973326"/>
              <a:ext cx="273787" cy="99060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846114" y="3772231"/>
                  <a:ext cx="321608" cy="51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tr-TR" sz="1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tr-TR" sz="1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6114" y="3772231"/>
                  <a:ext cx="321608" cy="51021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7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526996" y="3772231"/>
                  <a:ext cx="325324" cy="51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tr-TR" sz="1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tr-TR" sz="1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6996" y="3772231"/>
                  <a:ext cx="325324" cy="51021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6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9742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Experiments</a:t>
            </a:r>
            <a:r>
              <a:rPr lang="tr-TR" dirty="0"/>
              <a:t/>
            </a:r>
            <a:br>
              <a:rPr lang="tr-TR" dirty="0"/>
            </a:br>
            <a:r>
              <a:rPr lang="en-US" sz="2800" i="1" dirty="0" smtClean="0"/>
              <a:t>Effects </a:t>
            </a:r>
            <a:r>
              <a:rPr lang="en-US" sz="2800" i="1" dirty="0"/>
              <a:t>of </a:t>
            </a:r>
            <a:r>
              <a:rPr lang="en-US" sz="2800" i="1" dirty="0" smtClean="0"/>
              <a:t>holding </a:t>
            </a:r>
            <a:r>
              <a:rPr lang="en-US" sz="2800" i="1" dirty="0"/>
              <a:t>cost changes</a:t>
            </a:r>
          </a:p>
        </p:txBody>
      </p:sp>
      <p:graphicFrame>
        <p:nvGraphicFramePr>
          <p:cNvPr id="5" name="Grafik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4856371"/>
              </p:ext>
            </p:extLst>
          </p:nvPr>
        </p:nvGraphicFramePr>
        <p:xfrm>
          <a:off x="4267200" y="2133600"/>
          <a:ext cx="3559628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k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3012780"/>
              </p:ext>
            </p:extLst>
          </p:nvPr>
        </p:nvGraphicFramePr>
        <p:xfrm>
          <a:off x="381000" y="2133600"/>
          <a:ext cx="3721553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" y="1524000"/>
                <a:ext cx="6934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i="1" dirty="0" smtClean="0"/>
                  <a:t>Cost of holding </a:t>
                </a:r>
                <a:r>
                  <a:rPr lang="tr-TR" i="1" dirty="0" err="1" smtClean="0"/>
                  <a:t>one</a:t>
                </a:r>
                <a:r>
                  <a:rPr lang="tr-TR" i="1" dirty="0" smtClean="0"/>
                  <a:t> </a:t>
                </a:r>
                <a:r>
                  <a:rPr lang="tr-TR" i="1" dirty="0" err="1" smtClean="0"/>
                  <a:t>unit</a:t>
                </a:r>
                <a:r>
                  <a:rPr lang="tr-TR" i="1" dirty="0" smtClean="0"/>
                  <a:t> of WIP </a:t>
                </a:r>
                <a:r>
                  <a:rPr lang="tr-TR" i="1" dirty="0" err="1" smtClean="0"/>
                  <a:t>inventory</a:t>
                </a:r>
                <a:r>
                  <a:rPr lang="tr-TR" i="1" dirty="0" smtClean="0"/>
                  <a:t> on </a:t>
                </a:r>
                <a:r>
                  <a:rPr lang="tr-TR" i="1" dirty="0" err="1" smtClean="0"/>
                  <a:t>hand</a:t>
                </a:r>
                <a:r>
                  <a:rPr lang="tr-TR" i="1" dirty="0" smtClean="0"/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tr-TR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tr-T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/>
                      </a:rPr>
                      <m:t>)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524000"/>
                <a:ext cx="693420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79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648200"/>
                <a:ext cx="7620000" cy="1752600"/>
              </a:xfrm>
            </p:spPr>
            <p:txBody>
              <a:bodyPr/>
              <a:lstStyle/>
              <a:p>
                <a:pPr marL="114300" indent="0">
                  <a:buNone/>
                </a:pPr>
                <a:r>
                  <a:rPr lang="tr-TR" dirty="0" smtClean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/>
                        <a:ea typeface="Cambria Math"/>
                      </a:rPr>
                      <m:t>↑</m:t>
                    </m:r>
                  </m:oMath>
                </a14:m>
                <a:endParaRPr lang="tr-TR" dirty="0" smtClean="0"/>
              </a:p>
              <a:p>
                <a:r>
                  <a:rPr lang="tr-TR" dirty="0" err="1" smtClean="0"/>
                  <a:t>System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tends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to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hold</a:t>
                </a:r>
                <a:r>
                  <a:rPr lang="tr-TR" dirty="0" smtClean="0"/>
                  <a:t> </a:t>
                </a:r>
                <a:r>
                  <a:rPr lang="tr-TR" i="1" dirty="0" err="1" smtClean="0"/>
                  <a:t>less</a:t>
                </a:r>
                <a:r>
                  <a:rPr lang="tr-TR" i="1" dirty="0" smtClean="0"/>
                  <a:t> </a:t>
                </a:r>
                <a:r>
                  <a:rPr lang="tr-TR" i="1" dirty="0" err="1" smtClean="0"/>
                  <a:t>inventory</a:t>
                </a:r>
                <a:endParaRPr lang="tr-TR" i="1" dirty="0" smtClean="0"/>
              </a:p>
              <a:p>
                <a:r>
                  <a:rPr lang="tr-TR" dirty="0" err="1" smtClean="0"/>
                  <a:t>Therefore</a:t>
                </a:r>
                <a:r>
                  <a:rPr lang="tr-TR" i="1" dirty="0" smtClean="0"/>
                  <a:t> </a:t>
                </a:r>
                <a:r>
                  <a:rPr lang="tr-TR" i="1" dirty="0" err="1" smtClean="0"/>
                  <a:t>more</a:t>
                </a:r>
                <a:r>
                  <a:rPr lang="tr-TR" i="1" dirty="0" smtClean="0"/>
                  <a:t> </a:t>
                </a:r>
                <a:r>
                  <a:rPr lang="tr-TR" i="1" dirty="0" err="1" smtClean="0"/>
                  <a:t>lost</a:t>
                </a:r>
                <a:r>
                  <a:rPr lang="tr-TR" i="1" dirty="0" smtClean="0"/>
                  <a:t> </a:t>
                </a:r>
                <a:r>
                  <a:rPr lang="tr-TR" i="1" dirty="0" err="1" smtClean="0"/>
                  <a:t>sales</a:t>
                </a:r>
                <a:r>
                  <a:rPr lang="tr-TR" i="1" dirty="0" smtClean="0"/>
                  <a:t> </a:t>
                </a:r>
                <a:r>
                  <a:rPr lang="tr-TR" i="1" dirty="0" err="1" smtClean="0"/>
                  <a:t>occur</a:t>
                </a:r>
                <a:endParaRPr lang="en-US" i="1" dirty="0"/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648200"/>
                <a:ext cx="7620000" cy="1752600"/>
              </a:xfrm>
              <a:blipFill rotWithShape="1">
                <a:blip r:embed="rId5"/>
                <a:stretch>
                  <a:fillRect t="-2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B396-3AD7-A440-8309-60C666E966DC}" type="datetime4">
              <a:rPr lang="en-US" smtClean="0"/>
              <a:t>June 2,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392852" y="268069"/>
                <a:ext cx="214154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𝜆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tr-TR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tr-TR" b="0" i="1" smtClean="0">
                          <a:latin typeface="Cambria Math"/>
                        </a:rPr>
                        <m:t> .  </m:t>
                      </m:r>
                      <m:r>
                        <a:rPr lang="en-US" i="1">
                          <a:latin typeface="Cambria Math"/>
                        </a:rPr>
                        <m:t>,3,2,2,1,30)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852" y="268069"/>
                <a:ext cx="2141548" cy="646331"/>
              </a:xfrm>
              <a:prstGeom prst="rect">
                <a:avLst/>
              </a:prstGeom>
              <a:blipFill rotWithShape="1">
                <a:blip r:embed="rId6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64654" y="3810000"/>
                <a:ext cx="37343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tr-TR" sz="12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tr-TR" sz="12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654" y="3810000"/>
                <a:ext cx="373436" cy="2769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696200" y="3823900"/>
                <a:ext cx="37343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tr-TR" sz="12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tr-TR" sz="12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3823900"/>
                <a:ext cx="373436" cy="2769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40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Experiments</a:t>
            </a:r>
            <a:r>
              <a:rPr lang="tr-TR" dirty="0"/>
              <a:t/>
            </a:r>
            <a:br>
              <a:rPr lang="tr-TR" dirty="0"/>
            </a:br>
            <a:r>
              <a:rPr lang="en-US" sz="2800" i="1" dirty="0" smtClean="0"/>
              <a:t>Effects </a:t>
            </a:r>
            <a:r>
              <a:rPr lang="en-US" sz="2800" i="1" dirty="0"/>
              <a:t>of the holding cost changes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" y="1524000"/>
                <a:ext cx="6934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i="1" dirty="0" smtClean="0"/>
                  <a:t>The </a:t>
                </a:r>
                <a:r>
                  <a:rPr lang="tr-TR" i="1" dirty="0" err="1" smtClean="0"/>
                  <a:t>cost</a:t>
                </a:r>
                <a:r>
                  <a:rPr lang="tr-TR" i="1" dirty="0" smtClean="0"/>
                  <a:t> of holding </a:t>
                </a:r>
                <a:r>
                  <a:rPr lang="tr-TR" i="1" dirty="0" err="1" smtClean="0"/>
                  <a:t>one</a:t>
                </a:r>
                <a:r>
                  <a:rPr lang="tr-TR" i="1" dirty="0" smtClean="0"/>
                  <a:t> </a:t>
                </a:r>
                <a:r>
                  <a:rPr lang="tr-TR" i="1" dirty="0" err="1" smtClean="0"/>
                  <a:t>unit</a:t>
                </a:r>
                <a:r>
                  <a:rPr lang="tr-TR" i="1" dirty="0" smtClean="0"/>
                  <a:t> of FG </a:t>
                </a:r>
                <a:r>
                  <a:rPr lang="tr-TR" i="1" dirty="0" err="1" smtClean="0"/>
                  <a:t>inventory</a:t>
                </a:r>
                <a:r>
                  <a:rPr lang="tr-TR" i="1" dirty="0" smtClean="0"/>
                  <a:t> on </a:t>
                </a:r>
                <a:r>
                  <a:rPr lang="tr-TR" i="1" dirty="0" err="1" smtClean="0"/>
                  <a:t>hand</a:t>
                </a:r>
                <a:r>
                  <a:rPr lang="tr-TR" i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/>
                          </a:rPr>
                          <m:t>(</m:t>
                        </m:r>
                        <m:r>
                          <a:rPr lang="tr-TR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tr-T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latin typeface="Cambria Math"/>
                      </a:rPr>
                      <m:t>)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524000"/>
                <a:ext cx="6934200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79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648200"/>
                <a:ext cx="7620000" cy="1752600"/>
              </a:xfrm>
            </p:spPr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r>
                  <a:rPr lang="tr-TR" dirty="0" smtClean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tr-T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/>
                        <a:ea typeface="Cambria Math"/>
                      </a:rPr>
                      <m:t>↑</m:t>
                    </m:r>
                  </m:oMath>
                </a14:m>
                <a:endParaRPr lang="tr-TR" dirty="0"/>
              </a:p>
              <a:p>
                <a:r>
                  <a:rPr lang="tr-TR" i="1" dirty="0" err="1" smtClean="0"/>
                  <a:t>Less</a:t>
                </a:r>
                <a:r>
                  <a:rPr lang="tr-TR" i="1" dirty="0" smtClean="0"/>
                  <a:t> FG </a:t>
                </a:r>
                <a:r>
                  <a:rPr lang="tr-TR" i="1" dirty="0" err="1" smtClean="0"/>
                  <a:t>inventory</a:t>
                </a:r>
                <a:r>
                  <a:rPr lang="tr-TR" i="1" dirty="0" smtClean="0"/>
                  <a:t> </a:t>
                </a:r>
                <a:r>
                  <a:rPr lang="tr-TR" dirty="0" err="1" smtClean="0"/>
                  <a:t>causing</a:t>
                </a:r>
                <a:r>
                  <a:rPr lang="tr-TR" dirty="0" smtClean="0"/>
                  <a:t> </a:t>
                </a:r>
                <a:r>
                  <a:rPr lang="tr-TR" i="1" dirty="0" err="1" smtClean="0"/>
                  <a:t>more</a:t>
                </a:r>
                <a:r>
                  <a:rPr lang="tr-TR" i="1" dirty="0" smtClean="0"/>
                  <a:t> </a:t>
                </a:r>
                <a:r>
                  <a:rPr lang="tr-TR" i="1" dirty="0" err="1" smtClean="0"/>
                  <a:t>lost</a:t>
                </a:r>
                <a:r>
                  <a:rPr lang="tr-TR" i="1" dirty="0" smtClean="0"/>
                  <a:t> </a:t>
                </a:r>
                <a:r>
                  <a:rPr lang="tr-TR" i="1" dirty="0" err="1" smtClean="0"/>
                  <a:t>sales</a:t>
                </a:r>
                <a:endParaRPr lang="tr-TR" i="1" dirty="0" smtClean="0"/>
              </a:p>
              <a:p>
                <a:r>
                  <a:rPr lang="tr-TR" dirty="0" smtClean="0"/>
                  <a:t>WIP is not </a:t>
                </a:r>
                <a:r>
                  <a:rPr lang="tr-TR" dirty="0" err="1" smtClean="0"/>
                  <a:t>sensitive</a:t>
                </a:r>
                <a:endParaRPr lang="tr-TR" i="1" dirty="0" smtClean="0"/>
              </a:p>
              <a:p>
                <a:r>
                  <a:rPr lang="tr-TR" dirty="0" err="1" smtClean="0"/>
                  <a:t>The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system</a:t>
                </a:r>
                <a:r>
                  <a:rPr lang="tr-TR" dirty="0" smtClean="0"/>
                  <a:t> is </a:t>
                </a:r>
                <a:r>
                  <a:rPr lang="tr-TR" dirty="0" err="1" smtClean="0"/>
                  <a:t>more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sensitive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to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/>
                      </a:rPr>
                      <m:t> </m:t>
                    </m:r>
                  </m:oMath>
                </a14:m>
                <a:r>
                  <a:rPr lang="tr-TR" dirty="0" err="1" smtClean="0"/>
                  <a:t>compared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to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tr-T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i="1" dirty="0"/>
              </a:p>
              <a:p>
                <a:pPr marL="114300" indent="0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648200"/>
                <a:ext cx="7620000" cy="1752600"/>
              </a:xfrm>
              <a:blipFill rotWithShape="1">
                <a:blip r:embed="rId3"/>
                <a:stretch>
                  <a:fillRect t="-2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Grafik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4319373"/>
              </p:ext>
            </p:extLst>
          </p:nvPr>
        </p:nvGraphicFramePr>
        <p:xfrm>
          <a:off x="381000" y="2133600"/>
          <a:ext cx="37338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ik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4975480"/>
              </p:ext>
            </p:extLst>
          </p:nvPr>
        </p:nvGraphicFramePr>
        <p:xfrm>
          <a:off x="4343400" y="2133600"/>
          <a:ext cx="3810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74D6-6D47-6941-8CAC-90413DE63DBE}" type="datetime4">
              <a:rPr lang="en-US" smtClean="0"/>
              <a:t>June 2,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392852" y="268069"/>
                <a:ext cx="214154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𝜆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tr-TR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tr-TR" b="0" i="1" smtClean="0">
                          <a:latin typeface="Cambria Math"/>
                        </a:rPr>
                        <m:t>2, .  </m:t>
                      </m:r>
                      <m:r>
                        <a:rPr lang="en-US" i="1">
                          <a:latin typeface="Cambria Math"/>
                        </a:rPr>
                        <m:t>,2,2,1,30)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852" y="268069"/>
                <a:ext cx="2141548" cy="646331"/>
              </a:xfrm>
              <a:prstGeom prst="rect">
                <a:avLst/>
              </a:prstGeom>
              <a:blipFill rotWithShape="1">
                <a:blip r:embed="rId6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64654" y="3810000"/>
                <a:ext cx="37343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tr-TR" sz="12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tr-TR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654" y="3810000"/>
                <a:ext cx="373436" cy="2769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001000" y="3810000"/>
                <a:ext cx="37343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2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tr-TR" sz="12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tr-TR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3810000"/>
                <a:ext cx="373436" cy="2769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263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Experiments</a:t>
            </a:r>
            <a:r>
              <a:rPr lang="tr-TR" dirty="0"/>
              <a:t/>
            </a:r>
            <a:br>
              <a:rPr lang="tr-TR" dirty="0"/>
            </a:br>
            <a:r>
              <a:rPr lang="en-US" sz="2800" i="1" dirty="0" smtClean="0"/>
              <a:t>Effects </a:t>
            </a:r>
            <a:r>
              <a:rPr lang="en-US" sz="2800" i="1" dirty="0"/>
              <a:t>of the holding cost changes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" y="1524000"/>
                <a:ext cx="6934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i="1" dirty="0" smtClean="0"/>
                  <a:t>Total </a:t>
                </a:r>
                <a:r>
                  <a:rPr lang="tr-TR" i="1" dirty="0" err="1" smtClean="0"/>
                  <a:t>system</a:t>
                </a:r>
                <a:r>
                  <a:rPr lang="tr-TR" i="1" dirty="0" smtClean="0"/>
                  <a:t> </a:t>
                </a:r>
                <a:r>
                  <a:rPr lang="tr-TR" i="1" dirty="0" err="1" smtClean="0"/>
                  <a:t>cost</a:t>
                </a:r>
                <a:r>
                  <a:rPr lang="tr-TR" i="1" dirty="0" smtClean="0"/>
                  <a:t> </a:t>
                </a:r>
                <a:r>
                  <a:rPr lang="tr-TR" i="1" dirty="0" err="1" smtClean="0"/>
                  <a:t>changes</a:t>
                </a:r>
                <a:r>
                  <a:rPr lang="tr-TR" i="1" dirty="0" smtClean="0"/>
                  <a:t> </a:t>
                </a:r>
                <a:r>
                  <a:rPr lang="tr-TR" i="1" dirty="0" err="1" smtClean="0"/>
                  <a:t>according</a:t>
                </a:r>
                <a:r>
                  <a:rPr lang="tr-TR" i="1" dirty="0" smtClean="0"/>
                  <a:t> </a:t>
                </a:r>
                <a:r>
                  <a:rPr lang="tr-TR" i="1" dirty="0" err="1" smtClean="0"/>
                  <a:t>to</a:t>
                </a:r>
                <a:r>
                  <a:rPr lang="tr-TR" i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i="1" dirty="0" smtClean="0"/>
                  <a:t> </a:t>
                </a:r>
                <a:r>
                  <a:rPr lang="tr-TR" i="1" dirty="0" err="1" smtClean="0"/>
                  <a:t>and</a:t>
                </a:r>
                <a:r>
                  <a:rPr lang="tr-TR" i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tr-T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524000"/>
                <a:ext cx="6934200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79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7620000" cy="1295400"/>
          </a:xfrm>
        </p:spPr>
        <p:txBody>
          <a:bodyPr/>
          <a:lstStyle/>
          <a:p>
            <a:pPr marL="114300" indent="0">
              <a:buNone/>
            </a:pPr>
            <a:r>
              <a:rPr lang="tr-TR" i="1" dirty="0" smtClean="0"/>
              <a:t>FG </a:t>
            </a:r>
            <a:r>
              <a:rPr lang="tr-TR" i="1" dirty="0" err="1" smtClean="0"/>
              <a:t>inventory</a:t>
            </a:r>
            <a:r>
              <a:rPr lang="tr-TR" i="1" dirty="0" smtClean="0"/>
              <a:t> holding </a:t>
            </a:r>
            <a:r>
              <a:rPr lang="tr-TR" i="1" dirty="0" err="1" smtClean="0"/>
              <a:t>cost</a:t>
            </a:r>
            <a:r>
              <a:rPr lang="tr-TR" i="1" dirty="0" smtClean="0"/>
              <a:t> </a:t>
            </a:r>
            <a:r>
              <a:rPr lang="tr-TR" i="1" dirty="0" err="1" smtClean="0"/>
              <a:t>affects</a:t>
            </a:r>
            <a:r>
              <a:rPr lang="tr-TR" i="1" dirty="0" smtClean="0"/>
              <a:t> </a:t>
            </a:r>
            <a:r>
              <a:rPr lang="tr-TR" i="1" dirty="0" err="1" smtClean="0"/>
              <a:t>the</a:t>
            </a:r>
            <a:r>
              <a:rPr lang="tr-TR" i="1" dirty="0" smtClean="0"/>
              <a:t> total </a:t>
            </a:r>
            <a:r>
              <a:rPr lang="tr-TR" i="1" dirty="0" err="1" smtClean="0"/>
              <a:t>cost</a:t>
            </a:r>
            <a:r>
              <a:rPr lang="tr-TR" i="1" dirty="0" smtClean="0"/>
              <a:t> </a:t>
            </a:r>
            <a:r>
              <a:rPr lang="tr-TR" i="1" dirty="0" err="1" smtClean="0"/>
              <a:t>more</a:t>
            </a:r>
            <a:r>
              <a:rPr lang="tr-TR" i="1" dirty="0" smtClean="0"/>
              <a:t> </a:t>
            </a:r>
            <a:r>
              <a:rPr lang="tr-TR" i="1" dirty="0" err="1" smtClean="0"/>
              <a:t>than</a:t>
            </a:r>
            <a:r>
              <a:rPr lang="tr-TR" i="1" dirty="0" smtClean="0"/>
              <a:t> WIP </a:t>
            </a:r>
            <a:r>
              <a:rPr lang="tr-TR" i="1" dirty="0" err="1" smtClean="0"/>
              <a:t>does</a:t>
            </a:r>
            <a:r>
              <a:rPr lang="tr-TR" i="1" dirty="0" smtClean="0"/>
              <a:t>.</a:t>
            </a:r>
            <a:endParaRPr lang="en-US" i="1" dirty="0"/>
          </a:p>
        </p:txBody>
      </p:sp>
      <p:graphicFrame>
        <p:nvGraphicFramePr>
          <p:cNvPr id="12" name="Grafi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279043"/>
              </p:ext>
            </p:extLst>
          </p:nvPr>
        </p:nvGraphicFramePr>
        <p:xfrm>
          <a:off x="1600200" y="2133600"/>
          <a:ext cx="4648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7B5B-A23E-C845-9619-9AAA1BA6484B}" type="datetime4">
              <a:rPr lang="en-US" smtClean="0"/>
              <a:t>June 2,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392852" y="268069"/>
                <a:ext cx="214154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𝜆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tr-TR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tr-TR" b="0" i="1" smtClean="0">
                          <a:latin typeface="Cambria Math"/>
                        </a:rPr>
                        <m:t> .  , .  </m:t>
                      </m:r>
                      <m:r>
                        <a:rPr lang="en-US" i="1">
                          <a:latin typeface="Cambria Math"/>
                        </a:rPr>
                        <m:t>,2,2,1,30)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852" y="268069"/>
                <a:ext cx="2141548" cy="646331"/>
              </a:xfrm>
              <a:prstGeom prst="rect">
                <a:avLst/>
              </a:prstGeom>
              <a:blipFill rotWithShape="1">
                <a:blip r:embed="rId4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8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Experiments</a:t>
            </a:r>
            <a:r>
              <a:rPr lang="tr-TR" dirty="0"/>
              <a:t/>
            </a:r>
            <a:br>
              <a:rPr lang="tr-TR" dirty="0"/>
            </a:br>
            <a:r>
              <a:rPr lang="en-US" sz="2800" i="1" dirty="0" smtClean="0"/>
              <a:t>Effects </a:t>
            </a:r>
            <a:r>
              <a:rPr lang="en-US" sz="2800" i="1" dirty="0"/>
              <a:t>of the production rate changes</a:t>
            </a:r>
          </a:p>
        </p:txBody>
      </p:sp>
      <p:graphicFrame>
        <p:nvGraphicFramePr>
          <p:cNvPr id="10" name="Grafik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525278"/>
              </p:ext>
            </p:extLst>
          </p:nvPr>
        </p:nvGraphicFramePr>
        <p:xfrm>
          <a:off x="381000" y="1981200"/>
          <a:ext cx="38862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ik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9916590"/>
              </p:ext>
            </p:extLst>
          </p:nvPr>
        </p:nvGraphicFramePr>
        <p:xfrm>
          <a:off x="4419600" y="1893332"/>
          <a:ext cx="3810000" cy="2526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3400" y="1524000"/>
                <a:ext cx="6934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i="1" dirty="0" smtClean="0"/>
                  <a:t>The </a:t>
                </a:r>
                <a:r>
                  <a:rPr lang="en-US" i="1" dirty="0"/>
                  <a:t>production rate </a:t>
                </a:r>
                <a:r>
                  <a:rPr lang="tr-TR" i="1" dirty="0" smtClean="0"/>
                  <a:t>of station 1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tr-TR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tr-T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/>
                      </a:rPr>
                      <m:t>)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524000"/>
                <a:ext cx="693420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79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1800" y="4572000"/>
                <a:ext cx="7620000" cy="2133600"/>
              </a:xfrm>
            </p:spPr>
            <p:txBody>
              <a:bodyPr>
                <a:normAutofit/>
              </a:bodyPr>
              <a:lstStyle/>
              <a:p>
                <a:r>
                  <a:rPr lang="tr-TR" dirty="0" smtClean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i="0">
                            <a:latin typeface="Cambria Math"/>
                            <a:ea typeface="Cambria Math"/>
                          </a:rPr>
                          <m:t>μ</m:t>
                        </m:r>
                      </m:e>
                      <m:sub>
                        <m:r>
                          <a:rPr lang="tr-TR" i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 smtClean="0"/>
                  <a:t> </a:t>
                </a:r>
                <a:r>
                  <a:rPr lang="tr-TR" dirty="0" err="1" smtClean="0"/>
                  <a:t>increases</a:t>
                </a:r>
                <a:r>
                  <a:rPr lang="tr-TR" dirty="0" smtClean="0"/>
                  <a:t>, </a:t>
                </a:r>
                <a:r>
                  <a:rPr lang="tr-TR" dirty="0" err="1" smtClean="0"/>
                  <a:t>the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system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changes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its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nature</a:t>
                </a:r>
                <a:endParaRPr lang="tr-TR" dirty="0" smtClean="0"/>
              </a:p>
              <a:p>
                <a:pPr lvl="1"/>
                <a:r>
                  <a:rPr lang="tr-TR" dirty="0" smtClean="0"/>
                  <a:t>[0,2] S1 is </a:t>
                </a:r>
                <a:r>
                  <a:rPr lang="tr-TR" dirty="0" err="1" smtClean="0"/>
                  <a:t>the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bottleneck</a:t>
                </a:r>
                <a:endParaRPr lang="tr-TR" dirty="0" smtClean="0"/>
              </a:p>
              <a:p>
                <a:pPr lvl="1"/>
                <a:r>
                  <a:rPr lang="tr-TR" dirty="0" smtClean="0"/>
                  <a:t>[2,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tr-TR" dirty="0" smtClean="0"/>
                  <a:t>] S2 is </a:t>
                </a:r>
                <a:r>
                  <a:rPr lang="tr-TR" dirty="0" err="1" smtClean="0"/>
                  <a:t>the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bottleneck</a:t>
                </a:r>
                <a:endParaRPr lang="tr-TR" dirty="0" smtClean="0"/>
              </a:p>
              <a:p>
                <a:r>
                  <a:rPr lang="tr-TR" dirty="0" err="1" smtClean="0"/>
                  <a:t>Effect</a:t>
                </a:r>
                <a:r>
                  <a:rPr lang="tr-TR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 smtClean="0"/>
                  <a:t> is </a:t>
                </a:r>
                <a:r>
                  <a:rPr lang="tr-TR" dirty="0" err="1" smtClean="0"/>
                  <a:t>more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pronounced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when</a:t>
                </a:r>
                <a:r>
                  <a:rPr lang="tr-TR" dirty="0" smtClean="0"/>
                  <a:t> S1 is </a:t>
                </a:r>
                <a:r>
                  <a:rPr lang="tr-TR" dirty="0" err="1" smtClean="0"/>
                  <a:t>bottleneck</a:t>
                </a:r>
                <a:endParaRPr lang="tr-TR" dirty="0" smtClean="0"/>
              </a:p>
              <a:p>
                <a:r>
                  <a:rPr lang="tr-TR" dirty="0" err="1" smtClean="0"/>
                  <a:t>The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inventory</a:t>
                </a:r>
                <a:r>
                  <a:rPr lang="tr-TR" dirty="0" smtClean="0"/>
                  <a:t> is </a:t>
                </a:r>
                <a:r>
                  <a:rPr lang="tr-TR" dirty="0" err="1" smtClean="0"/>
                  <a:t>shifted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from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the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buffer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to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end</a:t>
                </a:r>
                <a:r>
                  <a:rPr lang="tr-TR" dirty="0" smtClean="0"/>
                  <a:t> of </a:t>
                </a:r>
                <a:r>
                  <a:rPr lang="tr-TR" dirty="0" err="1" smtClean="0"/>
                  <a:t>line</a:t>
                </a:r>
                <a:endParaRPr lang="en-US" dirty="0"/>
              </a:p>
            </p:txBody>
          </p:sp>
        </mc:Choice>
        <mc:Fallback xmlns="">
          <p:sp>
            <p:nvSpPr>
              <p:cNvPr id="1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800" y="4572000"/>
                <a:ext cx="7620000" cy="2133600"/>
              </a:xfrm>
              <a:blipFill rotWithShape="1">
                <a:blip r:embed="rId5"/>
                <a:stretch>
                  <a:fillRect t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6E88-BF99-7D43-8906-DC2534E2C64A}" type="datetime4">
              <a:rPr lang="en-US" smtClean="0"/>
              <a:t>June 2,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392852" y="268069"/>
                <a:ext cx="214154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𝜆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tr-TR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tr-TR" b="0" i="1" smtClean="0">
                          <a:latin typeface="Cambria Math"/>
                        </a:rPr>
                        <m:t>2, 3</m:t>
                      </m:r>
                      <m:r>
                        <a:rPr lang="en-US" i="1">
                          <a:latin typeface="Cambria Math"/>
                        </a:rPr>
                        <m:t>,</m:t>
                      </m:r>
                      <m:r>
                        <a:rPr lang="tr-TR" b="0" i="1" smtClean="0">
                          <a:latin typeface="Cambria Math"/>
                        </a:rPr>
                        <m:t> . </m:t>
                      </m:r>
                      <m:r>
                        <a:rPr lang="en-US" i="1">
                          <a:latin typeface="Cambria Math"/>
                        </a:rPr>
                        <m:t>,2,1,30)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852" y="268069"/>
                <a:ext cx="2141548" cy="646331"/>
              </a:xfrm>
              <a:prstGeom prst="rect">
                <a:avLst/>
              </a:prstGeom>
              <a:blipFill rotWithShape="1">
                <a:blip r:embed="rId6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122364" y="3733800"/>
                <a:ext cx="358303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tr-TR" sz="12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tr-TR" sz="1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364" y="3733800"/>
                <a:ext cx="358303" cy="24622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077200" y="3716179"/>
                <a:ext cx="35535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tr-TR" sz="12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tr-TR" sz="1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3716179"/>
                <a:ext cx="355354" cy="246221"/>
              </a:xfrm>
              <a:prstGeom prst="rect">
                <a:avLst/>
              </a:prstGeom>
              <a:blipFill rotWithShape="1">
                <a:blip r:embed="rId8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13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Introduction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consider the problem of </a:t>
            </a:r>
            <a:r>
              <a:rPr lang="en-US" i="1" dirty="0"/>
              <a:t>production control and stock rationing</a:t>
            </a:r>
            <a:r>
              <a:rPr lang="en-US" dirty="0"/>
              <a:t> in a </a:t>
            </a:r>
            <a:r>
              <a:rPr lang="en-US" b="1" dirty="0"/>
              <a:t>make-to-stock production system </a:t>
            </a:r>
            <a:r>
              <a:rPr lang="en-US" dirty="0"/>
              <a:t>with </a:t>
            </a:r>
            <a:r>
              <a:rPr lang="en-US" b="1" dirty="0"/>
              <a:t>several customer classes</a:t>
            </a:r>
            <a:r>
              <a:rPr lang="en-US" dirty="0"/>
              <a:t> that generate independent Poisson </a:t>
            </a:r>
            <a:r>
              <a:rPr lang="en-US" dirty="0" smtClean="0"/>
              <a:t>demands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We</a:t>
            </a:r>
            <a:r>
              <a:rPr lang="tr-TR" dirty="0" smtClean="0"/>
              <a:t> model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make-to-stock </a:t>
            </a:r>
            <a:r>
              <a:rPr lang="en-US" dirty="0"/>
              <a:t>production </a:t>
            </a:r>
            <a:r>
              <a:rPr lang="en-US" dirty="0" smtClean="0"/>
              <a:t>system</a:t>
            </a:r>
            <a:r>
              <a:rPr lang="tr-TR" dirty="0" smtClean="0"/>
              <a:t> </a:t>
            </a:r>
            <a:r>
              <a:rPr lang="en-US" dirty="0" smtClean="0"/>
              <a:t>with</a:t>
            </a:r>
            <a:endParaRPr lang="tr-TR" dirty="0"/>
          </a:p>
          <a:p>
            <a:pPr lvl="1"/>
            <a:r>
              <a:rPr lang="tr-TR" dirty="0" smtClean="0"/>
              <a:t>A</a:t>
            </a:r>
            <a:r>
              <a:rPr lang="en-US" dirty="0" smtClean="0"/>
              <a:t> </a:t>
            </a:r>
            <a:r>
              <a:rPr lang="en-US" dirty="0"/>
              <a:t>tandem </a:t>
            </a:r>
            <a:r>
              <a:rPr lang="en-US" dirty="0" smtClean="0"/>
              <a:t>production </a:t>
            </a:r>
            <a:r>
              <a:rPr lang="en-US" dirty="0"/>
              <a:t>line with a finished goods buffer at the </a:t>
            </a:r>
            <a:r>
              <a:rPr lang="en-US" dirty="0" smtClean="0"/>
              <a:t>end</a:t>
            </a:r>
            <a:endParaRPr lang="tr-TR" dirty="0" smtClean="0"/>
          </a:p>
          <a:p>
            <a:pPr lvl="1"/>
            <a:r>
              <a:rPr lang="tr-TR" dirty="0" smtClean="0"/>
              <a:t>W</a:t>
            </a:r>
            <a:r>
              <a:rPr lang="en-US" dirty="0" err="1" smtClean="0"/>
              <a:t>orkstations</a:t>
            </a:r>
            <a:r>
              <a:rPr lang="en-US" dirty="0" smtClean="0"/>
              <a:t> </a:t>
            </a:r>
            <a:r>
              <a:rPr lang="en-US" dirty="0"/>
              <a:t>with exponential production times and intermediate </a:t>
            </a:r>
            <a:r>
              <a:rPr lang="en-US" dirty="0" smtClean="0"/>
              <a:t>buffers</a:t>
            </a:r>
            <a:endParaRPr lang="tr-TR" dirty="0" smtClean="0"/>
          </a:p>
          <a:p>
            <a:pPr lvl="1"/>
            <a:endParaRPr lang="tr-TR" dirty="0"/>
          </a:p>
          <a:p>
            <a:r>
              <a:rPr lang="en-US" dirty="0"/>
              <a:t>At </a:t>
            </a:r>
            <a:r>
              <a:rPr lang="en-US" b="1" dirty="0"/>
              <a:t>decision</a:t>
            </a:r>
            <a:r>
              <a:rPr lang="en-US" dirty="0"/>
              <a:t> epochs, </a:t>
            </a:r>
            <a:r>
              <a:rPr lang="en-US" dirty="0" smtClean="0"/>
              <a:t>we make</a:t>
            </a:r>
            <a:endParaRPr lang="tr-TR" dirty="0" smtClean="0"/>
          </a:p>
          <a:p>
            <a:pPr lvl="1"/>
            <a:r>
              <a:rPr lang="en-US" dirty="0" smtClean="0"/>
              <a:t>the </a:t>
            </a:r>
            <a:r>
              <a:rPr lang="en-US" b="1" i="1" dirty="0"/>
              <a:t>stock allocation </a:t>
            </a:r>
            <a:r>
              <a:rPr lang="en-US" dirty="0"/>
              <a:t>decision for the finished </a:t>
            </a:r>
            <a:r>
              <a:rPr lang="en-US" dirty="0" smtClean="0"/>
              <a:t>goods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endParaRPr lang="tr-TR" dirty="0" smtClean="0"/>
          </a:p>
          <a:p>
            <a:pPr lvl="1"/>
            <a:r>
              <a:rPr lang="en-US" b="1" dirty="0" smtClean="0"/>
              <a:t>Production decision (continue </a:t>
            </a:r>
            <a:r>
              <a:rPr lang="en-US" b="1" dirty="0"/>
              <a:t>or </a:t>
            </a:r>
            <a:r>
              <a:rPr lang="en-US" b="1" dirty="0" smtClean="0"/>
              <a:t>stop) </a:t>
            </a:r>
            <a:r>
              <a:rPr lang="en-US" dirty="0" smtClean="0"/>
              <a:t>at </a:t>
            </a:r>
            <a:r>
              <a:rPr lang="en-US" dirty="0"/>
              <a:t>each workstation.</a:t>
            </a:r>
            <a:endParaRPr lang="tr-T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2B90D-A66B-6844-8573-642916802B82}" type="datetime4">
              <a:rPr lang="en-US" smtClean="0"/>
              <a:t>June 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5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Experiments</a:t>
            </a:r>
            <a:r>
              <a:rPr lang="tr-TR" dirty="0"/>
              <a:t/>
            </a:r>
            <a:br>
              <a:rPr lang="tr-TR" dirty="0"/>
            </a:br>
            <a:r>
              <a:rPr lang="en-US" sz="2800" i="1" dirty="0" smtClean="0"/>
              <a:t>Effects </a:t>
            </a:r>
            <a:r>
              <a:rPr lang="en-US" sz="2800" i="1" dirty="0"/>
              <a:t>of the production rate changes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3400" y="1524000"/>
                <a:ext cx="6934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i="1" dirty="0" smtClean="0"/>
                  <a:t>The </a:t>
                </a:r>
                <a:r>
                  <a:rPr lang="en-US" i="1" dirty="0"/>
                  <a:t>production rate </a:t>
                </a:r>
                <a:r>
                  <a:rPr lang="tr-TR" i="1" dirty="0" smtClean="0"/>
                  <a:t>of station 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/>
                          </a:rPr>
                          <m:t>(</m:t>
                        </m:r>
                        <m:r>
                          <a:rPr lang="tr-TR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tr-T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latin typeface="Cambria Math"/>
                      </a:rPr>
                      <m:t>)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524000"/>
                <a:ext cx="6934200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79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24400"/>
                <a:ext cx="7620000" cy="1676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tr-TR" dirty="0" smtClean="0"/>
                  <a:t>Again </a:t>
                </a:r>
                <a:r>
                  <a:rPr lang="tr-TR" dirty="0" err="1" smtClean="0"/>
                  <a:t>bottleneck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shifts</a:t>
                </a:r>
                <a:r>
                  <a:rPr lang="tr-TR" dirty="0" smtClean="0"/>
                  <a:t> (</a:t>
                </a:r>
                <a:r>
                  <a:rPr lang="tr-TR" dirty="0" err="1" smtClean="0"/>
                  <a:t>This</a:t>
                </a:r>
                <a:r>
                  <a:rPr lang="tr-TR" dirty="0" smtClean="0"/>
                  <a:t> time </a:t>
                </a:r>
                <a:r>
                  <a:rPr lang="tr-TR" dirty="0" err="1" smtClean="0"/>
                  <a:t>from</a:t>
                </a:r>
                <a:r>
                  <a:rPr lang="tr-TR" dirty="0" smtClean="0"/>
                  <a:t> S2 </a:t>
                </a:r>
                <a:r>
                  <a:rPr lang="tr-TR" dirty="0" err="1" smtClean="0"/>
                  <a:t>to</a:t>
                </a:r>
                <a:r>
                  <a:rPr lang="tr-TR" dirty="0" smtClean="0"/>
                  <a:t> S1)</a:t>
                </a:r>
              </a:p>
              <a:p>
                <a:r>
                  <a:rPr lang="tr-TR" dirty="0" err="1" smtClean="0"/>
                  <a:t>For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small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values</a:t>
                </a:r>
                <a:r>
                  <a:rPr lang="tr-TR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tr-T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dirty="0" smtClean="0"/>
                  <a:t>, </a:t>
                </a:r>
                <a:r>
                  <a:rPr lang="tr-TR" dirty="0" err="1" smtClean="0"/>
                  <a:t>the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system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cannot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attain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its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desired</a:t>
                </a:r>
                <a:r>
                  <a:rPr lang="tr-TR" dirty="0" smtClean="0"/>
                  <a:t> FG </a:t>
                </a:r>
                <a:r>
                  <a:rPr lang="tr-TR" dirty="0" err="1" smtClean="0"/>
                  <a:t>level</a:t>
                </a:r>
                <a:endParaRPr lang="tr-TR" dirty="0" smtClean="0"/>
              </a:p>
              <a:p>
                <a:r>
                  <a:rPr lang="tr-TR" dirty="0" err="1" smtClean="0"/>
                  <a:t>Hence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initially</a:t>
                </a:r>
                <a:r>
                  <a:rPr lang="tr-TR" dirty="0" smtClean="0"/>
                  <a:t> FG </a:t>
                </a:r>
                <a:r>
                  <a:rPr lang="tr-TR" dirty="0" err="1" smtClean="0"/>
                  <a:t>increases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and</a:t>
                </a:r>
                <a:r>
                  <a:rPr lang="tr-TR" dirty="0" smtClean="0"/>
                  <a:t> WIP </a:t>
                </a:r>
                <a:r>
                  <a:rPr lang="tr-TR" dirty="0" err="1" smtClean="0"/>
                  <a:t>decreases</a:t>
                </a:r>
                <a:endParaRPr lang="tr-TR" dirty="0" smtClean="0"/>
              </a:p>
              <a:p>
                <a:r>
                  <a:rPr lang="tr-TR" dirty="0" err="1" smtClean="0"/>
                  <a:t>After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the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certain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speed</a:t>
                </a:r>
                <a:r>
                  <a:rPr lang="tr-TR" dirty="0" smtClean="0"/>
                  <a:t>, </a:t>
                </a:r>
                <a:r>
                  <a:rPr lang="tr-TR" dirty="0" err="1" smtClean="0"/>
                  <a:t>the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system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decides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to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keep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its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inventory</a:t>
                </a:r>
                <a:r>
                  <a:rPr lang="tr-TR" dirty="0" smtClean="0"/>
                  <a:t> at </a:t>
                </a:r>
                <a:r>
                  <a:rPr lang="tr-TR" dirty="0" err="1" smtClean="0"/>
                  <a:t>the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cheaper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location</a:t>
                </a:r>
                <a:endParaRPr lang="en-US" dirty="0"/>
              </a:p>
            </p:txBody>
          </p:sp>
        </mc:Choice>
        <mc:Fallback xmlns="">
          <p:sp>
            <p:nvSpPr>
              <p:cNvPr id="1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24400"/>
                <a:ext cx="7620000" cy="1676400"/>
              </a:xfrm>
              <a:blipFill rotWithShape="1">
                <a:blip r:embed="rId3"/>
                <a:stretch>
                  <a:fillRect t="-3636" b="-4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Grafik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790"/>
              </p:ext>
            </p:extLst>
          </p:nvPr>
        </p:nvGraphicFramePr>
        <p:xfrm>
          <a:off x="381000" y="1981200"/>
          <a:ext cx="38862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ik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975050"/>
              </p:ext>
            </p:extLst>
          </p:nvPr>
        </p:nvGraphicFramePr>
        <p:xfrm>
          <a:off x="4419600" y="1893332"/>
          <a:ext cx="3886200" cy="2526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58E8-8780-A841-8343-DA5F46AE75DA}" type="datetime4">
              <a:rPr lang="en-US" smtClean="0"/>
              <a:t>June 2,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392852" y="268069"/>
                <a:ext cx="214154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𝜆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tr-TR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tr-TR" b="0" i="1" smtClean="0">
                          <a:latin typeface="Cambria Math"/>
                        </a:rPr>
                        <m:t>2, 3</m:t>
                      </m:r>
                      <m:r>
                        <a:rPr lang="en-US" i="1">
                          <a:latin typeface="Cambria Math"/>
                        </a:rPr>
                        <m:t>,2,</m:t>
                      </m:r>
                      <m:r>
                        <a:rPr lang="tr-TR" b="0" i="1" smtClean="0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,1,30)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852" y="268069"/>
                <a:ext cx="2141548" cy="646331"/>
              </a:xfrm>
              <a:prstGeom prst="rect">
                <a:avLst/>
              </a:prstGeom>
              <a:blipFill rotWithShape="1">
                <a:blip r:embed="rId6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22364" y="3733800"/>
                <a:ext cx="358303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tr-TR" sz="12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tr-TR" sz="1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364" y="3733800"/>
                <a:ext cx="358303" cy="24622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135564" y="3716179"/>
                <a:ext cx="358303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0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tr-TR" sz="12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tr-TR" sz="1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564" y="3716179"/>
                <a:ext cx="358303" cy="246221"/>
              </a:xfrm>
              <a:prstGeom prst="rect">
                <a:avLst/>
              </a:prstGeom>
              <a:blipFill rotWithShape="1">
                <a:blip r:embed="rId8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308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Experiments</a:t>
            </a:r>
            <a:r>
              <a:rPr lang="tr-TR" dirty="0"/>
              <a:t/>
            </a:r>
            <a:br>
              <a:rPr lang="tr-TR" dirty="0"/>
            </a:br>
            <a:r>
              <a:rPr lang="en-US" sz="2800" i="1" dirty="0" smtClean="0"/>
              <a:t>Effects </a:t>
            </a:r>
            <a:r>
              <a:rPr lang="en-US" sz="2800" i="1" dirty="0"/>
              <a:t>of the production rate changes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" y="1524000"/>
                <a:ext cx="6934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i="1" dirty="0" smtClean="0"/>
                  <a:t>Total </a:t>
                </a:r>
                <a:r>
                  <a:rPr lang="tr-TR" i="1" dirty="0" err="1" smtClean="0"/>
                  <a:t>system</a:t>
                </a:r>
                <a:r>
                  <a:rPr lang="tr-TR" i="1" dirty="0" smtClean="0"/>
                  <a:t> </a:t>
                </a:r>
                <a:r>
                  <a:rPr lang="tr-TR" i="1" dirty="0" err="1" smtClean="0"/>
                  <a:t>cost</a:t>
                </a:r>
                <a:r>
                  <a:rPr lang="tr-TR" i="1" dirty="0" smtClean="0"/>
                  <a:t> </a:t>
                </a:r>
                <a:r>
                  <a:rPr lang="tr-TR" i="1" dirty="0" err="1" smtClean="0"/>
                  <a:t>changes</a:t>
                </a:r>
                <a:r>
                  <a:rPr lang="tr-TR" i="1" dirty="0" smtClean="0"/>
                  <a:t> </a:t>
                </a:r>
                <a:r>
                  <a:rPr lang="tr-TR" i="1" dirty="0" err="1" smtClean="0"/>
                  <a:t>according</a:t>
                </a:r>
                <a:r>
                  <a:rPr lang="tr-TR" i="1" dirty="0" smtClean="0"/>
                  <a:t> </a:t>
                </a:r>
                <a:r>
                  <a:rPr lang="tr-TR" i="1" dirty="0" err="1" smtClean="0"/>
                  <a:t>to</a:t>
                </a:r>
                <a:r>
                  <a:rPr lang="tr-TR" i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tr-TR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i="1" dirty="0" smtClean="0"/>
                  <a:t> </a:t>
                </a:r>
                <a:r>
                  <a:rPr lang="tr-TR" i="1" dirty="0" err="1" smtClean="0"/>
                  <a:t>and</a:t>
                </a:r>
                <a:r>
                  <a:rPr lang="tr-TR" i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tr-TR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tr-TR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524000"/>
                <a:ext cx="6934200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79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7620000" cy="1295400"/>
          </a:xfrm>
        </p:spPr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is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sensitive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rate of S1</a:t>
            </a:r>
          </a:p>
          <a:p>
            <a:r>
              <a:rPr lang="tr-TR" dirty="0" err="1" smtClean="0"/>
              <a:t>This</a:t>
            </a:r>
            <a:r>
              <a:rPr lang="tr-TR" dirty="0" smtClean="0"/>
              <a:t> 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opposite</a:t>
            </a:r>
            <a:r>
              <a:rPr lang="tr-TR" dirty="0" smtClean="0"/>
              <a:t> of </a:t>
            </a:r>
            <a:r>
              <a:rPr lang="tr-TR" dirty="0" err="1" smtClean="0"/>
              <a:t>what</a:t>
            </a:r>
            <a:r>
              <a:rPr lang="tr-TR" dirty="0" smtClean="0"/>
              <a:t> is </a:t>
            </a:r>
            <a:r>
              <a:rPr lang="tr-TR" dirty="0" err="1" smtClean="0"/>
              <a:t>observed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holding </a:t>
            </a:r>
            <a:r>
              <a:rPr lang="tr-TR" dirty="0" err="1" smtClean="0"/>
              <a:t>costs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9A5E-B327-8841-9EF5-6356CA17C62A}" type="datetime4">
              <a:rPr lang="en-US" smtClean="0"/>
              <a:t>June 2,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392852" y="268069"/>
                <a:ext cx="214154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𝜆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tr-TR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tr-TR" b="0" i="1" smtClean="0">
                          <a:latin typeface="Cambria Math"/>
                        </a:rPr>
                        <m:t>2, 3</m:t>
                      </m:r>
                      <m:r>
                        <a:rPr lang="en-US" i="1">
                          <a:latin typeface="Cambria Math"/>
                        </a:rPr>
                        <m:t>,</m:t>
                      </m:r>
                      <m:r>
                        <a:rPr lang="tr-TR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,</m:t>
                      </m:r>
                      <m:r>
                        <a:rPr lang="tr-TR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,1,30)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852" y="268069"/>
                <a:ext cx="2141548" cy="646331"/>
              </a:xfrm>
              <a:prstGeom prst="rect">
                <a:avLst/>
              </a:prstGeom>
              <a:blipFill rotWithShape="0">
                <a:blip r:embed="rId3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Grafi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6678960"/>
              </p:ext>
            </p:extLst>
          </p:nvPr>
        </p:nvGraphicFramePr>
        <p:xfrm>
          <a:off x="2133600" y="2057400"/>
          <a:ext cx="437956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4515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Experiments</a:t>
            </a:r>
            <a:r>
              <a:rPr lang="tr-TR" dirty="0"/>
              <a:t/>
            </a:r>
            <a:br>
              <a:rPr lang="tr-TR" dirty="0"/>
            </a:br>
            <a:r>
              <a:rPr lang="en-US" sz="2800" i="1" dirty="0" smtClean="0"/>
              <a:t>Effects </a:t>
            </a:r>
            <a:r>
              <a:rPr lang="en-US" sz="2800" i="1" dirty="0"/>
              <a:t>of the </a:t>
            </a:r>
            <a:r>
              <a:rPr lang="tr-TR" sz="2800" i="1" dirty="0"/>
              <a:t>c</a:t>
            </a:r>
            <a:r>
              <a:rPr lang="en-US" sz="2800" i="1" dirty="0" err="1"/>
              <a:t>ustomer</a:t>
            </a:r>
            <a:r>
              <a:rPr lang="en-US" sz="2800" i="1" dirty="0"/>
              <a:t> arrival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24400"/>
                <a:ext cx="7620000" cy="1676400"/>
              </a:xfrm>
            </p:spPr>
            <p:txBody>
              <a:bodyPr/>
              <a:lstStyle/>
              <a:p>
                <a:r>
                  <a:rPr lang="tr-TR" dirty="0" err="1" smtClean="0"/>
                  <a:t>The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system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produces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more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with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the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increase</a:t>
                </a:r>
                <a:r>
                  <a:rPr lang="tr-TR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𝜆</m:t>
                    </m:r>
                  </m:oMath>
                </a14:m>
                <a:endParaRPr lang="tr-TR" dirty="0" smtClean="0"/>
              </a:p>
              <a:p>
                <a:r>
                  <a:rPr lang="tr-TR" dirty="0" err="1" smtClean="0"/>
                  <a:t>This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also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increases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both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inventory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levels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initially</a:t>
                </a:r>
                <a:endParaRPr lang="tr-TR" dirty="0" smtClean="0"/>
              </a:p>
              <a:p>
                <a:r>
                  <a:rPr lang="tr-TR" dirty="0" err="1" smtClean="0"/>
                  <a:t>However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after</a:t>
                </a:r>
                <a:r>
                  <a:rPr lang="tr-TR" dirty="0" smtClean="0"/>
                  <a:t> a </a:t>
                </a:r>
                <a:r>
                  <a:rPr lang="tr-TR" dirty="0" err="1" smtClean="0"/>
                  <a:t>certain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point</a:t>
                </a:r>
                <a:r>
                  <a:rPr lang="tr-TR" dirty="0" smtClean="0"/>
                  <a:t>, </a:t>
                </a:r>
                <a:r>
                  <a:rPr lang="tr-TR" dirty="0" err="1" smtClean="0"/>
                  <a:t>the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arrivals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eat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away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the</a:t>
                </a:r>
                <a:r>
                  <a:rPr lang="tr-TR" dirty="0" smtClean="0"/>
                  <a:t> FG</a:t>
                </a:r>
                <a:endParaRPr lang="en-US" dirty="0"/>
              </a:p>
            </p:txBody>
          </p:sp>
        </mc:Choice>
        <mc:Fallback xmlns="">
          <p:sp>
            <p:nvSpPr>
              <p:cNvPr id="1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24400"/>
                <a:ext cx="7620000" cy="1676400"/>
              </a:xfrm>
              <a:blipFill rotWithShape="1">
                <a:blip r:embed="rId2"/>
                <a:stretch>
                  <a:fillRect t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Grafi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939899"/>
              </p:ext>
            </p:extLst>
          </p:nvPr>
        </p:nvGraphicFramePr>
        <p:xfrm>
          <a:off x="381000" y="1752600"/>
          <a:ext cx="3657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ik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366742"/>
              </p:ext>
            </p:extLst>
          </p:nvPr>
        </p:nvGraphicFramePr>
        <p:xfrm>
          <a:off x="4191000" y="1752600"/>
          <a:ext cx="3886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34F1-F3B3-E340-B251-7A599749F2A9}" type="datetime4">
              <a:rPr lang="en-US" smtClean="0"/>
              <a:t>June 2,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392852" y="268069"/>
                <a:ext cx="214154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𝜆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tr-TR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tr-TR" b="0" i="1" smtClean="0">
                          <a:latin typeface="Cambria Math"/>
                        </a:rPr>
                        <m:t>2, 3</m:t>
                      </m:r>
                      <m:r>
                        <a:rPr lang="en-US" i="1">
                          <a:latin typeface="Cambria Math"/>
                        </a:rPr>
                        <m:t>,2,2,</m:t>
                      </m:r>
                      <m:r>
                        <a:rPr lang="tr-TR" b="0" i="1" smtClean="0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,30)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852" y="268069"/>
                <a:ext cx="2141548" cy="646331"/>
              </a:xfrm>
              <a:prstGeom prst="rect">
                <a:avLst/>
              </a:prstGeom>
              <a:blipFill rotWithShape="1">
                <a:blip r:embed="rId5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86200" y="3657600"/>
                <a:ext cx="30271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𝜆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657600"/>
                <a:ext cx="302711" cy="2769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924800" y="3657600"/>
                <a:ext cx="30271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𝜆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3657600"/>
                <a:ext cx="302711" cy="2769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188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Experiments</a:t>
            </a:r>
            <a:r>
              <a:rPr lang="tr-TR" dirty="0"/>
              <a:t/>
            </a:r>
            <a:br>
              <a:rPr lang="tr-TR" dirty="0"/>
            </a:br>
            <a:r>
              <a:rPr lang="en-US" sz="2800" i="1" dirty="0" smtClean="0"/>
              <a:t>Effects </a:t>
            </a:r>
            <a:r>
              <a:rPr lang="en-US" sz="2800" i="1" dirty="0"/>
              <a:t>of the </a:t>
            </a:r>
            <a:r>
              <a:rPr lang="tr-TR" sz="2800" i="1" dirty="0" err="1"/>
              <a:t>lost</a:t>
            </a:r>
            <a:r>
              <a:rPr lang="tr-TR" sz="2800" i="1" dirty="0"/>
              <a:t> </a:t>
            </a:r>
            <a:r>
              <a:rPr lang="tr-TR" sz="2800" i="1" dirty="0" err="1"/>
              <a:t>sales</a:t>
            </a:r>
            <a:r>
              <a:rPr lang="tr-TR" sz="2800" i="1" dirty="0"/>
              <a:t> </a:t>
            </a:r>
            <a:r>
              <a:rPr lang="tr-TR" sz="2800" i="1" dirty="0" err="1"/>
              <a:t>cost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7620000" cy="1752600"/>
          </a:xfrm>
        </p:spPr>
        <p:txBody>
          <a:bodyPr/>
          <a:lstStyle/>
          <a:p>
            <a:pPr marL="114300" indent="0">
              <a:buNone/>
            </a:pPr>
            <a:r>
              <a:rPr lang="tr-TR" dirty="0" smtClean="0"/>
              <a:t>As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value</a:t>
            </a:r>
            <a:r>
              <a:rPr lang="tr-TR" dirty="0" smtClean="0"/>
              <a:t> of a </a:t>
            </a:r>
            <a:r>
              <a:rPr lang="tr-TR" dirty="0" err="1" smtClean="0"/>
              <a:t>customer</a:t>
            </a:r>
            <a:r>
              <a:rPr lang="tr-TR" dirty="0" smtClean="0"/>
              <a:t> </a:t>
            </a:r>
            <a:r>
              <a:rPr lang="tr-TR" dirty="0" err="1" smtClean="0"/>
              <a:t>increases</a:t>
            </a:r>
            <a:r>
              <a:rPr lang="tr-TR" dirty="0" smtClean="0"/>
              <a:t>, </a:t>
            </a:r>
          </a:p>
          <a:p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observe</a:t>
            </a:r>
            <a:r>
              <a:rPr lang="tr-TR" dirty="0" smtClean="0"/>
              <a:t> </a:t>
            </a:r>
            <a:r>
              <a:rPr lang="tr-TR" dirty="0" err="1" smtClean="0"/>
              <a:t>less</a:t>
            </a:r>
            <a:r>
              <a:rPr lang="tr-TR" dirty="0" smtClean="0"/>
              <a:t> </a:t>
            </a:r>
            <a:r>
              <a:rPr lang="tr-TR" dirty="0" err="1" smtClean="0"/>
              <a:t>lost</a:t>
            </a:r>
            <a:r>
              <a:rPr lang="tr-TR" dirty="0" smtClean="0"/>
              <a:t> </a:t>
            </a:r>
            <a:r>
              <a:rPr lang="tr-TR" dirty="0" err="1" smtClean="0"/>
              <a:t>sales</a:t>
            </a:r>
            <a:endParaRPr lang="tr-TR" dirty="0" smtClean="0"/>
          </a:p>
          <a:p>
            <a:r>
              <a:rPr lang="tr-TR" dirty="0" smtClean="0"/>
              <a:t>in </a:t>
            </a:r>
            <a:r>
              <a:rPr lang="tr-TR" dirty="0" err="1" smtClean="0"/>
              <a:t>order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achieve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, </a:t>
            </a:r>
            <a:r>
              <a:rPr lang="tr-TR" dirty="0" err="1" smtClean="0"/>
              <a:t>both</a:t>
            </a:r>
            <a:r>
              <a:rPr lang="tr-TR" dirty="0" smtClean="0"/>
              <a:t> </a:t>
            </a:r>
            <a:r>
              <a:rPr lang="tr-TR" dirty="0" err="1" smtClean="0"/>
              <a:t>inventories</a:t>
            </a:r>
            <a:r>
              <a:rPr lang="tr-TR" dirty="0" smtClean="0"/>
              <a:t> </a:t>
            </a:r>
            <a:r>
              <a:rPr lang="tr-TR" dirty="0" err="1" smtClean="0"/>
              <a:t>increases</a:t>
            </a:r>
            <a:endParaRPr lang="en-US" dirty="0"/>
          </a:p>
        </p:txBody>
      </p:sp>
      <p:graphicFrame>
        <p:nvGraphicFramePr>
          <p:cNvPr id="5" name="Grafi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8377254"/>
              </p:ext>
            </p:extLst>
          </p:nvPr>
        </p:nvGraphicFramePr>
        <p:xfrm>
          <a:off x="381000" y="1752600"/>
          <a:ext cx="35052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k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3094820"/>
              </p:ext>
            </p:extLst>
          </p:nvPr>
        </p:nvGraphicFramePr>
        <p:xfrm>
          <a:off x="4191000" y="1752600"/>
          <a:ext cx="4038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8A09-A827-DA41-863F-047042752E2D}" type="datetime4">
              <a:rPr lang="en-US" smtClean="0"/>
              <a:t>June 2, 2015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392852" y="268069"/>
                <a:ext cx="214154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𝜆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tr-TR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tr-TR" b="0" i="1" smtClean="0">
                          <a:latin typeface="Cambria Math"/>
                        </a:rPr>
                        <m:t>2, 3</m:t>
                      </m:r>
                      <m:r>
                        <a:rPr lang="en-US" i="1">
                          <a:latin typeface="Cambria Math"/>
                        </a:rPr>
                        <m:t>,2,2,1,</m:t>
                      </m:r>
                      <m:r>
                        <a:rPr lang="tr-TR" b="0" i="1" smtClean="0">
                          <a:latin typeface="Cambria Math"/>
                        </a:rPr>
                        <m:t>.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852" y="268069"/>
                <a:ext cx="2141548" cy="646331"/>
              </a:xfrm>
              <a:prstGeom prst="rect">
                <a:avLst/>
              </a:prstGeom>
              <a:blipFill rotWithShape="1">
                <a:blip r:embed="rId4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733800" y="3539867"/>
                <a:ext cx="29533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539867"/>
                <a:ext cx="295337" cy="2769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077200" y="3553767"/>
                <a:ext cx="29533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3553767"/>
                <a:ext cx="295337" cy="2769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25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Experiments</a:t>
            </a:r>
            <a:r>
              <a:rPr lang="tr-TR" dirty="0"/>
              <a:t/>
            </a:r>
            <a:br>
              <a:rPr lang="tr-TR" dirty="0"/>
            </a:br>
            <a:r>
              <a:rPr lang="en-US" sz="2800" i="1" dirty="0"/>
              <a:t>Basic Model with </a:t>
            </a:r>
            <a:r>
              <a:rPr lang="tr-TR" sz="2800" i="1" dirty="0" smtClean="0"/>
              <a:t>2</a:t>
            </a:r>
            <a:r>
              <a:rPr lang="en-US" sz="2800" i="1" dirty="0" smtClean="0"/>
              <a:t> </a:t>
            </a:r>
            <a:r>
              <a:rPr lang="en-US" sz="2800" i="1" dirty="0"/>
              <a:t>Customer </a:t>
            </a:r>
            <a:r>
              <a:rPr lang="en-US" sz="2800" i="1" dirty="0" smtClean="0"/>
              <a:t>Class</a:t>
            </a:r>
            <a:r>
              <a:rPr lang="tr-TR" sz="2800" i="1" dirty="0" smtClean="0"/>
              <a:t>es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İçerik Yer Tutucusu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62074930"/>
                  </p:ext>
                </p:extLst>
              </p:nvPr>
            </p:nvGraphicFramePr>
            <p:xfrm>
              <a:off x="304800" y="2743200"/>
              <a:ext cx="7162802" cy="3276600"/>
            </p:xfrm>
            <a:graphic>
              <a:graphicData uri="http://schemas.openxmlformats.org/drawingml/2006/table">
                <a:tbl>
                  <a:tblPr firstRow="1" firstCol="1" bandRow="1">
                    <a:tableStyleId>{6E25E649-3F16-4E02-A733-19D2CDBF48F0}</a:tableStyleId>
                  </a:tblPr>
                  <a:tblGrid>
                    <a:gridCol w="456612"/>
                    <a:gridCol w="411822"/>
                    <a:gridCol w="411822"/>
                    <a:gridCol w="411822"/>
                    <a:gridCol w="411822"/>
                    <a:gridCol w="411822"/>
                    <a:gridCol w="368276"/>
                    <a:gridCol w="368276"/>
                    <a:gridCol w="368276"/>
                    <a:gridCol w="368276"/>
                    <a:gridCol w="368276"/>
                    <a:gridCol w="368276"/>
                    <a:gridCol w="368276"/>
                    <a:gridCol w="2069148"/>
                  </a:tblGrid>
                  <a:tr h="502920">
                    <a:tc>
                      <a:txBody>
                        <a:bodyPr/>
                        <a:lstStyle/>
                        <a:p>
                          <a:pPr marL="0" marR="0" indent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gridSpan="6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Optimal Production Decision</a:t>
                          </a:r>
                          <a:endParaRPr lang="en-US" sz="18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Optimal Rationing Decision</a:t>
                          </a:r>
                          <a:endParaRPr lang="en-US" sz="18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</a:tr>
                  <a:tr h="167640">
                    <a:tc>
                      <a:txBody>
                        <a:bodyPr/>
                        <a:lstStyle/>
                        <a:p>
                          <a:pPr marL="0" marR="0" indent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6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gridSpan="6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effectLst/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effectLst/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67640">
                    <a:tc rowSpan="6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0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4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0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4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6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System Cost: </a:t>
                          </a:r>
                          <a:endParaRPr lang="tr-TR" sz="1600" dirty="0" smtClean="0">
                            <a:effectLst/>
                          </a:endParaRPr>
                        </a:p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12.71</a:t>
                          </a:r>
                        </a:p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Avg</a:t>
                          </a:r>
                          <a:r>
                            <a:rPr lang="en-US" sz="1600" dirty="0">
                              <a:effectLst/>
                            </a:rPr>
                            <a:t>. WIP: </a:t>
                          </a:r>
                        </a:p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</a:t>
                          </a:r>
                          <a:r>
                            <a:rPr lang="tr-TR" sz="1600" dirty="0" smtClean="0">
                              <a:effectLst/>
                            </a:rPr>
                            <a:t>63</a:t>
                          </a:r>
                        </a:p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Avg</a:t>
                          </a:r>
                          <a:r>
                            <a:rPr lang="en-US" sz="1600" dirty="0">
                              <a:effectLst/>
                            </a:rPr>
                            <a:t>. FG: </a:t>
                          </a:r>
                        </a:p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2.55</a:t>
                          </a:r>
                        </a:p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Prob</a:t>
                          </a:r>
                          <a:r>
                            <a:rPr lang="en-US" sz="1600" dirty="0">
                              <a:effectLst/>
                            </a:rPr>
                            <a:t>. of Rejecting/Losing Class {1,2} : </a:t>
                          </a:r>
                          <a:endParaRPr lang="tr-TR" sz="1600" dirty="0" smtClean="0">
                            <a:effectLst/>
                          </a:endParaRPr>
                        </a:p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{0.0</a:t>
                          </a:r>
                          <a:r>
                            <a:rPr lang="tr-TR" sz="1600" dirty="0" smtClean="0">
                              <a:effectLst/>
                            </a:rPr>
                            <a:t>64</a:t>
                          </a:r>
                          <a:r>
                            <a:rPr lang="en-US" sz="1600" dirty="0" smtClean="0">
                              <a:effectLst/>
                            </a:rPr>
                            <a:t>, 0.</a:t>
                          </a:r>
                          <a:r>
                            <a:rPr lang="tr-TR" sz="1600" dirty="0" smtClean="0">
                              <a:effectLst/>
                            </a:rPr>
                            <a:t>152</a:t>
                          </a:r>
                          <a:r>
                            <a:rPr lang="en-US" sz="1600" dirty="0" smtClean="0">
                              <a:effectLst/>
                            </a:rPr>
                            <a:t>}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</a:tr>
                  <a:tr h="4572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0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0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4572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4572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4572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4572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4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4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İçerik Yer Tutucusu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62074930"/>
                  </p:ext>
                </p:extLst>
              </p:nvPr>
            </p:nvGraphicFramePr>
            <p:xfrm>
              <a:off x="304800" y="2743200"/>
              <a:ext cx="7162802" cy="3276600"/>
            </p:xfrm>
            <a:graphic>
              <a:graphicData uri="http://schemas.openxmlformats.org/drawingml/2006/table">
                <a:tbl>
                  <a:tblPr firstRow="1" firstCol="1" bandRow="1">
                    <a:tableStyleId>{6E25E649-3F16-4E02-A733-19D2CDBF48F0}</a:tableStyleId>
                  </a:tblPr>
                  <a:tblGrid>
                    <a:gridCol w="456612"/>
                    <a:gridCol w="411822"/>
                    <a:gridCol w="411822"/>
                    <a:gridCol w="411822"/>
                    <a:gridCol w="411822"/>
                    <a:gridCol w="411822"/>
                    <a:gridCol w="368276"/>
                    <a:gridCol w="368276"/>
                    <a:gridCol w="368276"/>
                    <a:gridCol w="368276"/>
                    <a:gridCol w="368276"/>
                    <a:gridCol w="368276"/>
                    <a:gridCol w="368276"/>
                    <a:gridCol w="2069148"/>
                  </a:tblGrid>
                  <a:tr h="502920">
                    <a:tc>
                      <a:txBody>
                        <a:bodyPr/>
                        <a:lstStyle/>
                        <a:p>
                          <a:pPr marL="0" marR="0" indent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gridSpan="6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Optimal Production Decision</a:t>
                          </a:r>
                          <a:endParaRPr lang="en-US" sz="18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Optimal Rationing Decision</a:t>
                          </a:r>
                          <a:endParaRPr lang="en-US" sz="18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marL="0" marR="0" indent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6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grid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8844" t="-230000" r="-176382" b="-10925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30303" t="-230000" r="-93388" b="-10925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43840">
                    <a:tc row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t="-31807" r="-1466667" b="-53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0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4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0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4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6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System Cost: </a:t>
                          </a:r>
                          <a:endParaRPr lang="tr-TR" sz="1600" dirty="0" smtClean="0">
                            <a:effectLst/>
                          </a:endParaRPr>
                        </a:p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12.71</a:t>
                          </a:r>
                        </a:p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Avg</a:t>
                          </a:r>
                          <a:r>
                            <a:rPr lang="en-US" sz="1600" dirty="0">
                              <a:effectLst/>
                            </a:rPr>
                            <a:t>. WIP: </a:t>
                          </a:r>
                        </a:p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0.</a:t>
                          </a:r>
                          <a:r>
                            <a:rPr lang="tr-TR" sz="1600" dirty="0" smtClean="0">
                              <a:effectLst/>
                            </a:rPr>
                            <a:t>63</a:t>
                          </a:r>
                          <a:endParaRPr lang="tr-TR" sz="1600" dirty="0" smtClean="0">
                            <a:effectLst/>
                          </a:endParaRPr>
                        </a:p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Avg</a:t>
                          </a:r>
                          <a:r>
                            <a:rPr lang="en-US" sz="1600" dirty="0">
                              <a:effectLst/>
                            </a:rPr>
                            <a:t>. FG: </a:t>
                          </a:r>
                        </a:p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dirty="0" smtClean="0">
                              <a:effectLst/>
                            </a:rPr>
                            <a:t>2.55</a:t>
                          </a:r>
                        </a:p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Prob</a:t>
                          </a:r>
                          <a:r>
                            <a:rPr lang="en-US" sz="1600" dirty="0">
                              <a:effectLst/>
                            </a:rPr>
                            <a:t>. of Rejecting/Losing Class {1,2} : </a:t>
                          </a:r>
                          <a:endParaRPr lang="tr-TR" sz="1600" dirty="0" smtClean="0">
                            <a:effectLst/>
                          </a:endParaRPr>
                        </a:p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{</a:t>
                          </a:r>
                          <a:r>
                            <a:rPr lang="en-US" sz="1600" dirty="0" smtClean="0">
                              <a:effectLst/>
                            </a:rPr>
                            <a:t>0.0</a:t>
                          </a:r>
                          <a:r>
                            <a:rPr lang="tr-TR" sz="1600" dirty="0" smtClean="0">
                              <a:effectLst/>
                            </a:rPr>
                            <a:t>64</a:t>
                          </a:r>
                          <a:r>
                            <a:rPr lang="en-US" sz="1600" dirty="0" smtClean="0">
                              <a:effectLst/>
                            </a:rPr>
                            <a:t>, 0.</a:t>
                          </a:r>
                          <a:r>
                            <a:rPr lang="tr-TR" sz="1600" dirty="0" smtClean="0">
                              <a:effectLst/>
                            </a:rPr>
                            <a:t>152</a:t>
                          </a:r>
                          <a:r>
                            <a:rPr lang="en-US" sz="1600" dirty="0" smtClean="0">
                              <a:effectLst/>
                            </a:rPr>
                            <a:t>}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</a:tr>
                  <a:tr h="4572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0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0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4572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4572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4572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6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en-US" sz="16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4572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4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4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24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1000" y="1600200"/>
                <a:ext cx="70866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4300" indent="0">
                  <a:buNone/>
                </a:pPr>
                <a:r>
                  <a:rPr lang="en-US" sz="2400" dirty="0" smtClean="0"/>
                  <a:t>We consider a system with parameters </a:t>
                </a:r>
                <a:endParaRPr lang="tr-TR" sz="2400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/>
                        </a:rPr>
                        <m:t>=(2,3,2,2,</m:t>
                      </m:r>
                      <m:r>
                        <a:rPr lang="tr-TR" sz="2400" b="0" i="1" smtClean="0">
                          <a:latin typeface="Cambria Math"/>
                        </a:rPr>
                        <m:t>0.5,0.5</m:t>
                      </m:r>
                      <m:r>
                        <a:rPr lang="en-US" sz="2400" i="1">
                          <a:latin typeface="Cambria Math"/>
                        </a:rPr>
                        <m:t>,</m:t>
                      </m:r>
                      <m:r>
                        <a:rPr lang="tr-TR" sz="2400" b="0" i="1" smtClean="0">
                          <a:latin typeface="Cambria Math"/>
                        </a:rPr>
                        <m:t>7</m:t>
                      </m:r>
                      <m:r>
                        <a:rPr lang="en-US" sz="2400" i="1">
                          <a:latin typeface="Cambria Math"/>
                        </a:rPr>
                        <m:t>0</m:t>
                      </m:r>
                      <m:r>
                        <a:rPr lang="tr-TR" sz="2400" b="0" i="1" smtClean="0">
                          <a:latin typeface="Cambria Math"/>
                        </a:rPr>
                        <m:t>,20</m:t>
                      </m:r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00200"/>
                <a:ext cx="7086600" cy="830997"/>
              </a:xfrm>
              <a:prstGeom prst="rect">
                <a:avLst/>
              </a:prstGeom>
              <a:blipFill rotWithShape="1">
                <a:blip r:embed="rId3"/>
                <a:stretch>
                  <a:fillRect t="-5882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F524-8021-C24A-85D8-5E3B0A7C0513}" type="datetime4">
              <a:rPr lang="en-US" smtClean="0"/>
              <a:t>June 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Continuous Time Control of Tandem Production Lines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34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400800" y="76200"/>
            <a:ext cx="2045312" cy="942638"/>
            <a:chOff x="1447800" y="3772231"/>
            <a:chExt cx="5013020" cy="2192499"/>
          </a:xfrm>
        </p:grpSpPr>
        <p:sp>
          <p:nvSpPr>
            <p:cNvPr id="9" name="Rectangle 8"/>
            <p:cNvSpPr/>
            <p:nvPr/>
          </p:nvSpPr>
          <p:spPr>
            <a:xfrm>
              <a:off x="1447800" y="4724400"/>
              <a:ext cx="838200" cy="6858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900" dirty="0" smtClean="0"/>
                <a:t>S1</a:t>
              </a:r>
              <a:endParaRPr lang="en-US" sz="9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971800" y="4876800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4800" y="4724400"/>
              <a:ext cx="838200" cy="68580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900" dirty="0" smtClean="0"/>
                <a:t>S2</a:t>
              </a:r>
              <a:endParaRPr lang="en-US" sz="9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5638800" y="4876800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438400" y="50673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581400" y="50673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5105400" y="50800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677153" y="5486400"/>
              <a:ext cx="982196" cy="478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900" dirty="0" smtClean="0"/>
                <a:t>WIP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46420" y="5486398"/>
              <a:ext cx="914400" cy="478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900" dirty="0" smtClean="0"/>
                <a:t>FG</a:t>
              </a:r>
              <a:endParaRPr lang="en-US" sz="900" dirty="0"/>
            </a:p>
          </p:txBody>
        </p:sp>
        <p:sp>
          <p:nvSpPr>
            <p:cNvPr id="18" name="Right Brace 17"/>
            <p:cNvSpPr/>
            <p:nvPr/>
          </p:nvSpPr>
          <p:spPr>
            <a:xfrm rot="5400000" flipH="1">
              <a:off x="3908447" y="3395086"/>
              <a:ext cx="260305" cy="213360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19" name="Right Brace 18"/>
            <p:cNvSpPr/>
            <p:nvPr/>
          </p:nvSpPr>
          <p:spPr>
            <a:xfrm rot="5400000" flipH="1">
              <a:off x="5574931" y="3973326"/>
              <a:ext cx="273787" cy="99060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846114" y="3772231"/>
                  <a:ext cx="321608" cy="51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tr-TR" sz="1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tr-TR" sz="1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6114" y="3772231"/>
                  <a:ext cx="321608" cy="51021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7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526996" y="3772231"/>
                  <a:ext cx="325324" cy="51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tr-TR" sz="1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tr-TR" sz="1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6996" y="3772231"/>
                  <a:ext cx="325324" cy="51021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6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3470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Experiments</a:t>
            </a:r>
            <a:r>
              <a:rPr lang="tr-TR" dirty="0"/>
              <a:t/>
            </a:r>
            <a:br>
              <a:rPr lang="tr-TR" dirty="0"/>
            </a:br>
            <a:r>
              <a:rPr lang="en-US" sz="2800" i="1" dirty="0"/>
              <a:t>Basic Model with </a:t>
            </a:r>
            <a:r>
              <a:rPr lang="tr-TR" sz="2800" i="1" dirty="0" smtClean="0"/>
              <a:t>2</a:t>
            </a:r>
            <a:r>
              <a:rPr lang="en-US" sz="2800" i="1" dirty="0" smtClean="0"/>
              <a:t> </a:t>
            </a:r>
            <a:r>
              <a:rPr lang="en-US" sz="2800" i="1" dirty="0"/>
              <a:t>Customer </a:t>
            </a:r>
            <a:r>
              <a:rPr lang="en-US" sz="2800" i="1" dirty="0" smtClean="0"/>
              <a:t>Class</a:t>
            </a:r>
            <a:r>
              <a:rPr lang="tr-TR" sz="2800" i="1" dirty="0" smtClean="0"/>
              <a:t>es</a:t>
            </a:r>
            <a:endParaRPr lang="en-US" sz="2800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006907"/>
              </p:ext>
            </p:extLst>
          </p:nvPr>
        </p:nvGraphicFramePr>
        <p:xfrm>
          <a:off x="228600" y="2590800"/>
          <a:ext cx="7924801" cy="2362200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176905"/>
                <a:gridCol w="880495"/>
                <a:gridCol w="990600"/>
                <a:gridCol w="685800"/>
                <a:gridCol w="914400"/>
                <a:gridCol w="908452"/>
                <a:gridCol w="996548"/>
                <a:gridCol w="1371601"/>
              </a:tblGrid>
              <a:tr h="969108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Policy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Best Rationing level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Optimal Policy Parameters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Avg. System Cost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Avg. WIP inventory level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Avg. </a:t>
                      </a:r>
                      <a:r>
                        <a:rPr lang="tr-TR" sz="1400" dirty="0" smtClean="0">
                          <a:effectLst/>
                        </a:rPr>
                        <a:t>FG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inventory level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Prob. of Losing Class 1 Customer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Prob. of Losing/Rejecting Class 2 Customer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48273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Optimal 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2.60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0.048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0.201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48273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CONWIP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12.81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0.68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2.64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0.046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0.192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48273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Kanban 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(4,4)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12.81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0.68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2.64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0.046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0.192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48273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Fixed Buffer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(2,3)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13.48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1.42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2.20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0.050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0.225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457200" y="16764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result of applying four production policies along with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static</a:t>
            </a:r>
            <a:r>
              <a:rPr lang="tr-TR" dirty="0" smtClean="0"/>
              <a:t> </a:t>
            </a:r>
            <a:r>
              <a:rPr lang="en-US" dirty="0" smtClean="0"/>
              <a:t>rationing</a:t>
            </a:r>
            <a:r>
              <a:rPr lang="tr-TR" dirty="0" smtClean="0"/>
              <a:t> (IL)</a:t>
            </a:r>
            <a:r>
              <a:rPr lang="en-US" dirty="0" smtClean="0"/>
              <a:t> policies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BF8F-C60A-DF45-89A8-7AE51CA1EBC1}" type="datetime4">
              <a:rPr lang="en-US" smtClean="0"/>
              <a:t>June 2,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35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5415281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CONWIP and Kanban policies are the same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CONWIP and Kanban are considerably better compared to Fixed Buffer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They increase the inventory levels compared to the optimal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Experiments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en-US" sz="2800" i="1" dirty="0" smtClean="0"/>
              <a:t>Model </a:t>
            </a:r>
            <a:r>
              <a:rPr lang="en-US" sz="2800" i="1" dirty="0"/>
              <a:t>with </a:t>
            </a:r>
            <a:r>
              <a:rPr lang="en-US" sz="2800" i="1" dirty="0" smtClean="0"/>
              <a:t>Breakdowns</a:t>
            </a:r>
            <a:r>
              <a:rPr lang="tr-TR" sz="2800" i="1" dirty="0" smtClean="0"/>
              <a:t> (</a:t>
            </a:r>
            <a:r>
              <a:rPr lang="tr-TR" sz="2800" i="1" dirty="0" err="1" smtClean="0"/>
              <a:t>no</a:t>
            </a:r>
            <a:r>
              <a:rPr lang="tr-TR" sz="2800" i="1" dirty="0" smtClean="0"/>
              <a:t> </a:t>
            </a:r>
            <a:r>
              <a:rPr lang="tr-TR" sz="2800" i="1" dirty="0" err="1" smtClean="0"/>
              <a:t>rationing</a:t>
            </a:r>
            <a:r>
              <a:rPr lang="tr-TR" sz="2800" i="1" dirty="0" smtClean="0"/>
              <a:t>)</a:t>
            </a:r>
            <a:endParaRPr lang="en-US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İçerik Yer Tutucusu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27633852"/>
                  </p:ext>
                </p:extLst>
              </p:nvPr>
            </p:nvGraphicFramePr>
            <p:xfrm>
              <a:off x="5791200" y="2667001"/>
              <a:ext cx="2514601" cy="3429000"/>
            </p:xfrm>
            <a:graphic>
              <a:graphicData uri="http://schemas.openxmlformats.org/drawingml/2006/table">
                <a:tbl>
                  <a:tblPr firstRow="1" firstCol="1" bandRow="1">
                    <a:tableStyleId>{6E25E649-3F16-4E02-A733-19D2CDBF48F0}</a:tableStyleId>
                  </a:tblPr>
                  <a:tblGrid>
                    <a:gridCol w="317133"/>
                    <a:gridCol w="286025"/>
                    <a:gridCol w="286025"/>
                    <a:gridCol w="286025"/>
                    <a:gridCol w="286025"/>
                    <a:gridCol w="286025"/>
                    <a:gridCol w="255781"/>
                    <a:gridCol w="255781"/>
                    <a:gridCol w="255781"/>
                  </a:tblGrid>
                  <a:tr h="870925">
                    <a:tc>
                      <a:txBody>
                        <a:bodyPr/>
                        <a:lstStyle/>
                        <a:p>
                          <a:pPr marL="0" marR="0" indent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gridSpan="8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Optimal Production Decision </a:t>
                          </a:r>
                          <a:r>
                            <a:rPr lang="en-US" sz="1400" dirty="0" smtClean="0">
                              <a:effectLst/>
                            </a:rPr>
                            <a:t>for</a:t>
                          </a:r>
                          <a:r>
                            <a:rPr lang="tr-TR" sz="1400" dirty="0" smtClean="0">
                              <a:effectLst/>
                            </a:rPr>
                            <a:t> </a:t>
                          </a:r>
                          <a:r>
                            <a:rPr lang="tr-TR" sz="1400" baseline="0" dirty="0" err="1" smtClean="0">
                              <a:effectLst/>
                            </a:rPr>
                            <a:t>with</a:t>
                          </a:r>
                          <a:r>
                            <a:rPr lang="tr-TR" sz="1400" baseline="0" dirty="0" smtClean="0">
                              <a:effectLst/>
                            </a:rPr>
                            <a:t> </a:t>
                          </a:r>
                          <a:r>
                            <a:rPr lang="tr-TR" sz="1400" baseline="0" dirty="0" err="1" smtClean="0">
                              <a:effectLst/>
                            </a:rPr>
                            <a:t>breakdowns</a:t>
                          </a:r>
                          <a:r>
                            <a:rPr lang="en-US" sz="1400" baseline="0" dirty="0" smtClean="0">
                              <a:effectLst/>
                            </a:rPr>
                            <a:t> at both</a:t>
                          </a:r>
                          <a:endParaRPr lang="en-US" sz="1600" dirty="0">
                            <a:effectLst/>
                          </a:endParaRPr>
                        </a:p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17732">
                    <a:tc>
                      <a:txBody>
                        <a:bodyPr/>
                        <a:lstStyle/>
                        <a:p>
                          <a:pPr marL="0" marR="0" indent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gridSpan="8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17732">
                    <a:tc rowSpan="8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4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773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n-US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279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b="0" i="0" kern="1200" dirty="0">
                            <a:solidFill>
                              <a:schemeClr val="tx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279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b="0" i="0" kern="1200" dirty="0">
                            <a:solidFill>
                              <a:schemeClr val="tx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b="0" i="0" kern="1200" dirty="0">
                            <a:solidFill>
                              <a:schemeClr val="tx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279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b="0" i="0" kern="1200" dirty="0">
                            <a:solidFill>
                              <a:schemeClr val="tx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b="0" i="0" kern="1200" dirty="0">
                            <a:solidFill>
                              <a:schemeClr val="tx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b="0" i="0" kern="1200" dirty="0">
                            <a:solidFill>
                              <a:schemeClr val="tx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b="0" i="0" kern="1200" dirty="0">
                            <a:solidFill>
                              <a:schemeClr val="tx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279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4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b="0" i="0" kern="1200" dirty="0">
                            <a:solidFill>
                              <a:schemeClr val="tx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b="0" i="0" kern="1200" smtClean="0">
                              <a:solidFill>
                                <a:schemeClr val="tx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b="0" i="0" kern="1200" dirty="0">
                            <a:solidFill>
                              <a:schemeClr val="tx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b="0" i="0" kern="1200" dirty="0">
                            <a:solidFill>
                              <a:schemeClr val="tx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b="0" i="0" kern="1200" dirty="0">
                            <a:solidFill>
                              <a:schemeClr val="tx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b="0" i="0" kern="1200" dirty="0">
                            <a:solidFill>
                              <a:schemeClr val="tx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b="0" i="0" kern="1200" dirty="0">
                            <a:solidFill>
                              <a:schemeClr val="tx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b="0" i="0" kern="1200" dirty="0">
                            <a:solidFill>
                              <a:schemeClr val="tx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279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5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279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25239">
                    <a:tc>
                      <a:txBody>
                        <a:bodyPr/>
                        <a:lstStyle/>
                        <a:p>
                          <a:pPr marL="0" marR="0" indent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gridSpan="8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System Cost: </a:t>
                          </a:r>
                          <a:r>
                            <a:rPr lang="tr-TR" sz="1400" dirty="0" smtClean="0">
                              <a:effectLst/>
                            </a:rPr>
                            <a:t>20</a:t>
                          </a:r>
                          <a:r>
                            <a:rPr lang="en-US" sz="1400" dirty="0" smtClean="0">
                              <a:effectLst/>
                            </a:rPr>
                            <a:t>.0</a:t>
                          </a:r>
                          <a:r>
                            <a:rPr lang="tr-TR" sz="1400" dirty="0" smtClean="0">
                              <a:effectLst/>
                            </a:rPr>
                            <a:t>0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İçerik Yer Tutucusu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27633852"/>
                  </p:ext>
                </p:extLst>
              </p:nvPr>
            </p:nvGraphicFramePr>
            <p:xfrm>
              <a:off x="5791200" y="2667001"/>
              <a:ext cx="2514601" cy="3429000"/>
            </p:xfrm>
            <a:graphic>
              <a:graphicData uri="http://schemas.openxmlformats.org/drawingml/2006/table">
                <a:tbl>
                  <a:tblPr firstRow="1" firstCol="1" bandRow="1">
                    <a:tableStyleId>{6E25E649-3F16-4E02-A733-19D2CDBF48F0}</a:tableStyleId>
                  </a:tblPr>
                  <a:tblGrid>
                    <a:gridCol w="317133"/>
                    <a:gridCol w="286025"/>
                    <a:gridCol w="286025"/>
                    <a:gridCol w="286025"/>
                    <a:gridCol w="286025"/>
                    <a:gridCol w="286025"/>
                    <a:gridCol w="255781"/>
                    <a:gridCol w="255781"/>
                    <a:gridCol w="255781"/>
                  </a:tblGrid>
                  <a:tr h="870925">
                    <a:tc>
                      <a:txBody>
                        <a:bodyPr/>
                        <a:lstStyle/>
                        <a:p>
                          <a:pPr marL="0" marR="0" indent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gridSpan="8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4404" t="-5594" b="-30489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17732">
                    <a:tc>
                      <a:txBody>
                        <a:bodyPr/>
                        <a:lstStyle/>
                        <a:p>
                          <a:pPr marL="0" marR="0" indent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gridSpan="8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4404" t="-431429" b="-114571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17732">
                    <a:tc rowSpan="8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t="-53602" r="-694231" b="-155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4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773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n-US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279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b="0" i="0" kern="1200" dirty="0">
                            <a:solidFill>
                              <a:schemeClr val="tx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279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b="0" i="0" kern="1200" dirty="0">
                            <a:solidFill>
                              <a:schemeClr val="tx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b="0" i="0" kern="1200" dirty="0">
                            <a:solidFill>
                              <a:schemeClr val="tx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279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b="0" i="0" kern="1200" dirty="0">
                            <a:solidFill>
                              <a:schemeClr val="tx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b="0" i="0" kern="1200" dirty="0">
                            <a:solidFill>
                              <a:schemeClr val="tx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b="0" i="0" kern="1200" dirty="0">
                            <a:solidFill>
                              <a:schemeClr val="tx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b="0" i="0" kern="1200" dirty="0">
                            <a:solidFill>
                              <a:schemeClr val="tx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279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4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b="0" i="0" kern="1200" dirty="0">
                            <a:solidFill>
                              <a:schemeClr val="tx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b="0" i="0" kern="1200" smtClean="0">
                              <a:solidFill>
                                <a:schemeClr val="tx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b="0" i="0" kern="1200" dirty="0">
                            <a:solidFill>
                              <a:schemeClr val="tx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b="0" i="0" kern="1200" dirty="0">
                            <a:solidFill>
                              <a:schemeClr val="tx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b="0" i="0" kern="1200" dirty="0">
                            <a:solidFill>
                              <a:schemeClr val="tx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b="0" i="0" kern="1200" dirty="0">
                            <a:solidFill>
                              <a:schemeClr val="tx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b="0" i="0" kern="1200" dirty="0">
                            <a:solidFill>
                              <a:schemeClr val="tx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b="0" i="0" kern="1200" dirty="0">
                            <a:solidFill>
                              <a:schemeClr val="tx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279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5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27994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25239">
                    <a:tc>
                      <a:txBody>
                        <a:bodyPr/>
                        <a:lstStyle/>
                        <a:p>
                          <a:pPr marL="0" marR="0" indent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gridSpan="8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System Cost: </a:t>
                          </a:r>
                          <a:r>
                            <a:rPr lang="tr-TR" sz="1400" dirty="0" smtClean="0">
                              <a:effectLst/>
                            </a:rPr>
                            <a:t>20</a:t>
                          </a:r>
                          <a:r>
                            <a:rPr lang="en-US" sz="1400" dirty="0" smtClean="0">
                              <a:effectLst/>
                            </a:rPr>
                            <a:t>.0</a:t>
                          </a:r>
                          <a:r>
                            <a:rPr lang="tr-TR" sz="1400" dirty="0" smtClean="0">
                              <a:effectLst/>
                            </a:rPr>
                            <a:t>0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C3C5-6E97-CC45-9B4C-6FB3A51836FB}" type="datetime4">
              <a:rPr lang="en-US" smtClean="0"/>
              <a:t>June 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Continuous Time Control of Tandem Production Lines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/>
              <p:nvPr/>
            </p:nvSpPr>
            <p:spPr>
              <a:xfrm>
                <a:off x="381000" y="1600200"/>
                <a:ext cx="8001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4300" indent="0">
                  <a:buNone/>
                </a:pPr>
                <a:r>
                  <a:rPr lang="en-US" sz="2000" dirty="0" smtClean="0"/>
                  <a:t>We consider a system with parameters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𝜆</m:t>
                        </m:r>
                        <m:r>
                          <a:rPr lang="tr-TR" b="0" i="1" smtClean="0">
                            <a:latin typeface="Cambria Math"/>
                          </a:rPr>
                          <m:t>,</m:t>
                        </m:r>
                        <m:r>
                          <a:rPr lang="tr-TR" i="1" smtClean="0">
                            <a:latin typeface="Cambria Math"/>
                          </a:rPr>
                          <m:t>𝑐</m:t>
                        </m:r>
                        <m:r>
                          <a:rPr lang="tr-TR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tr-TR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tr-TR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tr-TR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tr-TR" sz="2000" dirty="0"/>
              </a:p>
            </p:txBody>
          </p:sp>
        </mc:Choice>
        <mc:Fallback xmlns="">
          <p:sp>
            <p:nvSpPr>
              <p:cNvPr id="7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00200"/>
                <a:ext cx="8001000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692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o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8819074"/>
                  </p:ext>
                </p:extLst>
              </p:nvPr>
            </p:nvGraphicFramePr>
            <p:xfrm>
              <a:off x="409433" y="2667003"/>
              <a:ext cx="2486169" cy="3448815"/>
            </p:xfrm>
            <a:graphic>
              <a:graphicData uri="http://schemas.openxmlformats.org/drawingml/2006/table">
                <a:tbl>
                  <a:tblPr firstRow="1" firstCol="1" bandRow="1">
                    <a:tableStyleId>{74C1A8A3-306A-4EB7-A6B1-4F7E0EB9C5D6}</a:tableStyleId>
                  </a:tblPr>
                  <a:tblGrid>
                    <a:gridCol w="313547"/>
                    <a:gridCol w="282791"/>
                    <a:gridCol w="282791"/>
                    <a:gridCol w="282791"/>
                    <a:gridCol w="282791"/>
                    <a:gridCol w="282791"/>
                    <a:gridCol w="252889"/>
                    <a:gridCol w="252889"/>
                    <a:gridCol w="252889"/>
                  </a:tblGrid>
                  <a:tr h="857328">
                    <a:tc>
                      <a:txBody>
                        <a:bodyPr/>
                        <a:lstStyle/>
                        <a:p>
                          <a:pPr marL="0" marR="0" indent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gridSpan="8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Optimal Production Decision </a:t>
                          </a:r>
                          <a:r>
                            <a:rPr lang="tr-TR" sz="1400" dirty="0" err="1" smtClean="0">
                              <a:effectLst/>
                            </a:rPr>
                            <a:t>for</a:t>
                          </a:r>
                          <a:r>
                            <a:rPr lang="tr-TR" sz="1400" dirty="0" smtClean="0">
                              <a:effectLst/>
                            </a:rPr>
                            <a:t> </a:t>
                          </a:r>
                          <a:r>
                            <a:rPr lang="tr-TR" sz="1400" dirty="0" err="1" smtClean="0">
                              <a:effectLst/>
                            </a:rPr>
                            <a:t>the</a:t>
                          </a:r>
                          <a:r>
                            <a:rPr lang="tr-TR" sz="1400" dirty="0" smtClean="0">
                              <a:effectLst/>
                            </a:rPr>
                            <a:t> </a:t>
                          </a:r>
                          <a:r>
                            <a:rPr lang="tr-TR" sz="1400" dirty="0" err="1" smtClean="0">
                              <a:effectLst/>
                            </a:rPr>
                            <a:t>system</a:t>
                          </a:r>
                          <a:r>
                            <a:rPr lang="tr-TR" sz="1400" dirty="0" smtClean="0">
                              <a:effectLst/>
                            </a:rPr>
                            <a:t> </a:t>
                          </a:r>
                          <a:r>
                            <a:rPr lang="tr-TR" sz="1400" dirty="0" err="1" smtClean="0">
                              <a:effectLst/>
                            </a:rPr>
                            <a:t>with</a:t>
                          </a:r>
                          <a:r>
                            <a:rPr lang="tr-TR" sz="1400" dirty="0" smtClean="0">
                              <a:effectLst/>
                            </a:rPr>
                            <a:t> </a:t>
                          </a:r>
                          <a:r>
                            <a:rPr lang="tr-TR" sz="1400" dirty="0" err="1" smtClean="0">
                              <a:effectLst/>
                            </a:rPr>
                            <a:t>no</a:t>
                          </a:r>
                          <a:r>
                            <a:rPr lang="tr-TR" sz="1400" dirty="0" smtClean="0">
                              <a:effectLst/>
                            </a:rPr>
                            <a:t> </a:t>
                          </a:r>
                          <a:r>
                            <a:rPr lang="tr-TR" sz="1400" dirty="0" err="1" smtClean="0">
                              <a:effectLst/>
                            </a:rPr>
                            <a:t>breakdowns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11378">
                    <a:tc>
                      <a:txBody>
                        <a:bodyPr/>
                        <a:lstStyle/>
                        <a:p>
                          <a:pPr marL="0" marR="0" indent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gridSpan="8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23258">
                    <a:tc rowSpan="8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4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177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en-US" sz="1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27177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en-US" sz="1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+mn-ea"/>
                              <a:cs typeface="+mn-cs"/>
                            </a:rPr>
                            <a:t>t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+mn-ea"/>
                              <a:cs typeface="+mn-cs"/>
                            </a:rPr>
                            <a:t>t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27177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400" dirty="0" smtClean="0">
                              <a:effectLst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400" dirty="0" smtClean="0">
                              <a:effectLst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27177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27177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4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27177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5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271772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34629">
                    <a:tc>
                      <a:txBody>
                        <a:bodyPr/>
                        <a:lstStyle/>
                        <a:p>
                          <a:pPr marL="0" marR="0" indent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  <a:tc gridSpan="8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System Cost: </a:t>
                          </a:r>
                          <a:r>
                            <a:rPr lang="tr-TR" sz="1400" dirty="0" smtClean="0">
                              <a:effectLst/>
                            </a:rPr>
                            <a:t>11.12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o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8819074"/>
                  </p:ext>
                </p:extLst>
              </p:nvPr>
            </p:nvGraphicFramePr>
            <p:xfrm>
              <a:off x="409433" y="2667003"/>
              <a:ext cx="2486169" cy="3448815"/>
            </p:xfrm>
            <a:graphic>
              <a:graphicData uri="http://schemas.openxmlformats.org/drawingml/2006/table">
                <a:tbl>
                  <a:tblPr firstRow="1" firstCol="1" bandRow="1">
                    <a:tableStyleId>{74C1A8A3-306A-4EB7-A6B1-4F7E0EB9C5D6}</a:tableStyleId>
                  </a:tblPr>
                  <a:tblGrid>
                    <a:gridCol w="313547"/>
                    <a:gridCol w="282791"/>
                    <a:gridCol w="282791"/>
                    <a:gridCol w="282791"/>
                    <a:gridCol w="282791"/>
                    <a:gridCol w="282791"/>
                    <a:gridCol w="252889"/>
                    <a:gridCol w="252889"/>
                    <a:gridCol w="252889"/>
                  </a:tblGrid>
                  <a:tr h="857328">
                    <a:tc>
                      <a:txBody>
                        <a:bodyPr/>
                        <a:lstStyle/>
                        <a:p>
                          <a:pPr marL="0" marR="0" indent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gridSpan="8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Optimal Production Decision </a:t>
                          </a:r>
                          <a:r>
                            <a:rPr lang="tr-TR" sz="1400" dirty="0" err="1" smtClean="0">
                              <a:effectLst/>
                            </a:rPr>
                            <a:t>for</a:t>
                          </a:r>
                          <a:r>
                            <a:rPr lang="tr-TR" sz="1400" dirty="0" smtClean="0">
                              <a:effectLst/>
                            </a:rPr>
                            <a:t> </a:t>
                          </a:r>
                          <a:r>
                            <a:rPr lang="tr-TR" sz="1400" dirty="0" err="1" smtClean="0">
                              <a:effectLst/>
                            </a:rPr>
                            <a:t>the</a:t>
                          </a:r>
                          <a:r>
                            <a:rPr lang="tr-TR" sz="1400" dirty="0" smtClean="0">
                              <a:effectLst/>
                            </a:rPr>
                            <a:t> </a:t>
                          </a:r>
                          <a:r>
                            <a:rPr lang="tr-TR" sz="1400" dirty="0" err="1" smtClean="0">
                              <a:effectLst/>
                            </a:rPr>
                            <a:t>system</a:t>
                          </a:r>
                          <a:r>
                            <a:rPr lang="tr-TR" sz="1400" dirty="0" smtClean="0">
                              <a:effectLst/>
                            </a:rPr>
                            <a:t> </a:t>
                          </a:r>
                          <a:r>
                            <a:rPr lang="tr-TR" sz="1400" dirty="0" err="1" smtClean="0">
                              <a:effectLst/>
                            </a:rPr>
                            <a:t>with</a:t>
                          </a:r>
                          <a:r>
                            <a:rPr lang="tr-TR" sz="1400" dirty="0" smtClean="0">
                              <a:effectLst/>
                            </a:rPr>
                            <a:t> </a:t>
                          </a:r>
                          <a:r>
                            <a:rPr lang="tr-TR" sz="1400" dirty="0" err="1" smtClean="0">
                              <a:effectLst/>
                            </a:rPr>
                            <a:t>no</a:t>
                          </a:r>
                          <a:r>
                            <a:rPr lang="tr-TR" sz="1400" dirty="0" smtClean="0">
                              <a:effectLst/>
                            </a:rPr>
                            <a:t> </a:t>
                          </a:r>
                          <a:r>
                            <a:rPr lang="tr-TR" sz="1400" dirty="0" err="1" smtClean="0">
                              <a:effectLst/>
                            </a:rPr>
                            <a:t>breakdowns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13360">
                    <a:tc>
                      <a:txBody>
                        <a:bodyPr/>
                        <a:lstStyle/>
                        <a:p>
                          <a:pPr marL="0" marR="0" indent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 gridSpan="8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4"/>
                          <a:stretch>
                            <a:fillRect l="-14286" t="-402857" b="-116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23258">
                    <a:tc rowSpan="8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4"/>
                          <a:stretch>
                            <a:fillRect t="-50000" r="-700000" b="-153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4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en-US" sz="1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en-US" sz="1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+mn-ea"/>
                              <a:cs typeface="+mn-cs"/>
                            </a:rPr>
                            <a:t>t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+mn-ea"/>
                              <a:cs typeface="+mn-cs"/>
                            </a:rPr>
                            <a:t>t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400" dirty="0" smtClean="0">
                              <a:effectLst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400" dirty="0" smtClean="0">
                              <a:effectLst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4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5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27432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kern="1200" dirty="0" smtClean="0">
                              <a:effectLst/>
                              <a:latin typeface="Tw Cen MT" panose="020B06020201040206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34629">
                    <a:tc>
                      <a:txBody>
                        <a:bodyPr/>
                        <a:lstStyle/>
                        <a:p>
                          <a:pPr marL="0" marR="0" indent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  <a:tc gridSpan="8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System Cost: </a:t>
                          </a:r>
                          <a:r>
                            <a:rPr lang="tr-TR" sz="1400" dirty="0" smtClean="0">
                              <a:effectLst/>
                            </a:rPr>
                            <a:t>11.12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İçerik Yer Tutucusu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97262860"/>
                  </p:ext>
                </p:extLst>
              </p:nvPr>
            </p:nvGraphicFramePr>
            <p:xfrm>
              <a:off x="3124200" y="2667000"/>
              <a:ext cx="2476498" cy="3428998"/>
            </p:xfrm>
            <a:graphic>
              <a:graphicData uri="http://schemas.openxmlformats.org/drawingml/2006/table">
                <a:tbl>
                  <a:tblPr firstRow="1" firstCol="1" bandRow="1">
                    <a:tableStyleId>{EB344D84-9AFB-497E-A393-DC336BA19D2E}</a:tableStyleId>
                  </a:tblPr>
                  <a:tblGrid>
                    <a:gridCol w="312328"/>
                    <a:gridCol w="281691"/>
                    <a:gridCol w="281691"/>
                    <a:gridCol w="281691"/>
                    <a:gridCol w="281691"/>
                    <a:gridCol w="281691"/>
                    <a:gridCol w="251905"/>
                    <a:gridCol w="251905"/>
                    <a:gridCol w="251905"/>
                  </a:tblGrid>
                  <a:tr h="867824">
                    <a:tc>
                      <a:txBody>
                        <a:bodyPr/>
                        <a:lstStyle/>
                        <a:p>
                          <a:pPr marL="0" marR="0" indent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gridSpan="8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Optimal Production Decision </a:t>
                          </a:r>
                          <a:r>
                            <a:rPr lang="en-US" sz="1400" dirty="0" smtClean="0">
                              <a:effectLst/>
                            </a:rPr>
                            <a:t>for</a:t>
                          </a:r>
                          <a:r>
                            <a:rPr lang="tr-TR" sz="1400" dirty="0" smtClean="0">
                              <a:effectLst/>
                            </a:rPr>
                            <a:t> </a:t>
                          </a:r>
                          <a:r>
                            <a:rPr lang="tr-TR" sz="1400" baseline="0" dirty="0" err="1" smtClean="0">
                              <a:effectLst/>
                            </a:rPr>
                            <a:t>with</a:t>
                          </a:r>
                          <a:r>
                            <a:rPr lang="tr-TR" sz="1400" baseline="0" dirty="0" smtClean="0">
                              <a:effectLst/>
                            </a:rPr>
                            <a:t> </a:t>
                          </a:r>
                          <a:r>
                            <a:rPr lang="tr-TR" sz="1400" baseline="0" dirty="0" err="1" smtClean="0">
                              <a:effectLst/>
                            </a:rPr>
                            <a:t>breakdown</a:t>
                          </a:r>
                          <a:r>
                            <a:rPr lang="en-US" sz="1400" baseline="0" dirty="0" smtClean="0">
                              <a:effectLst/>
                            </a:rPr>
                            <a:t> at S1</a:t>
                          </a:r>
                        </a:p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16956">
                    <a:tc>
                      <a:txBody>
                        <a:bodyPr/>
                        <a:lstStyle/>
                        <a:p>
                          <a:pPr marL="0" marR="0" indent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gridSpan="8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19789">
                    <a:tc rowSpan="8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4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978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400" dirty="0" smtClean="0"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27894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</a:t>
                          </a:r>
                          <a:endParaRPr lang="en-US" sz="16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en-US" sz="1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27894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400" dirty="0" smtClean="0">
                              <a:effectLst/>
                            </a:rPr>
                            <a:t>3</a:t>
                          </a:r>
                          <a:endParaRPr lang="en-US" sz="16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400" dirty="0" smtClean="0">
                              <a:effectLst/>
                            </a:rPr>
                            <a:t>3</a:t>
                          </a:r>
                          <a:endParaRPr lang="en-US" sz="16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400" dirty="0" smtClean="0">
                              <a:effectLst/>
                            </a:rPr>
                            <a:t>3</a:t>
                          </a:r>
                          <a:endParaRPr lang="en-US" sz="16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en-US" sz="1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27894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3</a:t>
                          </a:r>
                          <a:endParaRPr lang="en-US" sz="16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3</a:t>
                          </a:r>
                          <a:endParaRPr lang="en-US" sz="16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3</a:t>
                          </a:r>
                          <a:endParaRPr lang="en-US" sz="16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en-US" sz="1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27894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4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endParaRPr lang="en-US" sz="1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endParaRPr lang="en-US" sz="1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en-US" sz="1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27894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5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endParaRPr lang="en-US" sz="1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en-US" sz="1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27894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en-US" sz="1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30982">
                    <a:tc>
                      <a:txBody>
                        <a:bodyPr/>
                        <a:lstStyle/>
                        <a:p>
                          <a:pPr marL="0" marR="0" indent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  <a:tc gridSpan="8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System Cost: </a:t>
                          </a:r>
                          <a:r>
                            <a:rPr lang="en-US" sz="1400" dirty="0" smtClean="0">
                              <a:effectLst/>
                            </a:rPr>
                            <a:t>17.59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İçerik Yer Tutucusu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97262860"/>
                  </p:ext>
                </p:extLst>
              </p:nvPr>
            </p:nvGraphicFramePr>
            <p:xfrm>
              <a:off x="3124200" y="2667000"/>
              <a:ext cx="2476498" cy="3428998"/>
            </p:xfrm>
            <a:graphic>
              <a:graphicData uri="http://schemas.openxmlformats.org/drawingml/2006/table">
                <a:tbl>
                  <a:tblPr firstRow="1" firstCol="1" bandRow="1">
                    <a:tableStyleId>{EB344D84-9AFB-497E-A393-DC336BA19D2E}</a:tableStyleId>
                  </a:tblPr>
                  <a:tblGrid>
                    <a:gridCol w="312328"/>
                    <a:gridCol w="281691"/>
                    <a:gridCol w="281691"/>
                    <a:gridCol w="281691"/>
                    <a:gridCol w="281691"/>
                    <a:gridCol w="281691"/>
                    <a:gridCol w="251905"/>
                    <a:gridCol w="251905"/>
                    <a:gridCol w="251905"/>
                  </a:tblGrid>
                  <a:tr h="867824">
                    <a:tc>
                      <a:txBody>
                        <a:bodyPr/>
                        <a:lstStyle/>
                        <a:p>
                          <a:pPr marL="0" marR="0" indent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gridSpan="8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5"/>
                          <a:stretch>
                            <a:fillRect l="-14326" t="-5634" r="-562" b="-30845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16956">
                    <a:tc>
                      <a:txBody>
                        <a:bodyPr/>
                        <a:lstStyle/>
                        <a:p>
                          <a:pPr marL="0" marR="0" indent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gridSpan="8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5"/>
                          <a:stretch>
                            <a:fillRect l="-14326" t="-416667" r="-562" b="-1116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19789">
                    <a:tc rowSpan="8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5"/>
                          <a:stretch>
                            <a:fillRect t="-53602" r="-701961" b="-158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</a:t>
                          </a:r>
                          <a:endParaRPr lang="en-US" sz="16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4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</a:t>
                          </a:r>
                          <a:endParaRPr lang="en-US" sz="16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9789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</a:t>
                          </a:r>
                          <a:endParaRPr lang="en-US" sz="16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400" dirty="0" smtClean="0"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27894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</a:t>
                          </a:r>
                          <a:endParaRPr lang="en-US" sz="16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en-US" sz="1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27894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</a:t>
                          </a:r>
                          <a:endParaRPr lang="en-US" sz="16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400" dirty="0" smtClean="0">
                              <a:effectLst/>
                            </a:rPr>
                            <a:t>3</a:t>
                          </a:r>
                          <a:endParaRPr lang="en-US" sz="16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400" dirty="0" smtClean="0">
                              <a:effectLst/>
                            </a:rPr>
                            <a:t>3</a:t>
                          </a:r>
                          <a:endParaRPr lang="en-US" sz="16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400" dirty="0" smtClean="0">
                              <a:effectLst/>
                            </a:rPr>
                            <a:t>3</a:t>
                          </a:r>
                          <a:endParaRPr lang="en-US" sz="16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1</a:t>
                          </a:r>
                          <a:endParaRPr lang="en-US" sz="16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0</a:t>
                          </a:r>
                          <a:endParaRPr lang="en-US" sz="16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en-US" sz="1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27894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3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3</a:t>
                          </a:r>
                          <a:endParaRPr lang="en-US" sz="16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3</a:t>
                          </a:r>
                          <a:endParaRPr lang="en-US" sz="16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3</a:t>
                          </a:r>
                          <a:endParaRPr lang="en-US" sz="16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en-US" sz="1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27894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4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endParaRPr lang="en-US" sz="1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endParaRPr lang="en-US" sz="1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en-US" sz="1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27894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5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endParaRPr lang="en-US" sz="1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en-US" sz="1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27894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en-US" sz="14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latinLnBrk="0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8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8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30982">
                    <a:tc>
                      <a:txBody>
                        <a:bodyPr/>
                        <a:lstStyle/>
                        <a:p>
                          <a:pPr marL="0" marR="0" indent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  <a:tc gridSpan="8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System Cost: </a:t>
                          </a:r>
                          <a:r>
                            <a:rPr lang="en-US" sz="1400" dirty="0" smtClean="0">
                              <a:effectLst/>
                            </a:rPr>
                            <a:t>17.59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Dikdörtgen 7"/>
              <p:cNvSpPr/>
              <p:nvPr/>
            </p:nvSpPr>
            <p:spPr>
              <a:xfrm>
                <a:off x="408296" y="2209800"/>
                <a:ext cx="244054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</a:rPr>
                        <m:t>(2,3,2,2,</m:t>
                      </m:r>
                      <m:r>
                        <a:rPr lang="tr-TR" sz="1600" i="1">
                          <a:latin typeface="Cambria Math"/>
                        </a:rPr>
                        <m:t>1</m:t>
                      </m:r>
                      <m:r>
                        <a:rPr lang="en-US" sz="1600" i="1">
                          <a:latin typeface="Cambria Math"/>
                        </a:rPr>
                        <m:t>,</m:t>
                      </m:r>
                      <m:r>
                        <a:rPr lang="tr-TR" sz="1600" i="1">
                          <a:latin typeface="Cambria Math"/>
                        </a:rPr>
                        <m:t>30,</m:t>
                      </m:r>
                      <m:r>
                        <a:rPr lang="tr-TR" sz="1600" b="0" i="1" smtClean="0">
                          <a:latin typeface="Cambria Math"/>
                        </a:rPr>
                        <m:t>−</m:t>
                      </m:r>
                      <m:r>
                        <a:rPr lang="tr-TR" sz="1600" i="1">
                          <a:latin typeface="Cambria Math"/>
                        </a:rPr>
                        <m:t>,</m:t>
                      </m:r>
                      <m:r>
                        <a:rPr lang="tr-TR" sz="1600" b="0" i="1" smtClean="0">
                          <a:latin typeface="Cambria Math"/>
                        </a:rPr>
                        <m:t>−</m:t>
                      </m:r>
                      <m:r>
                        <a:rPr lang="tr-TR" sz="1600" i="1">
                          <a:latin typeface="Cambria Math"/>
                        </a:rPr>
                        <m:t>,</m:t>
                      </m:r>
                      <m:r>
                        <a:rPr lang="tr-TR" sz="1600" b="0" i="1" smtClean="0">
                          <a:latin typeface="Cambria Math"/>
                        </a:rPr>
                        <m:t>−</m:t>
                      </m:r>
                      <m:r>
                        <a:rPr lang="tr-TR" sz="1600" i="1">
                          <a:latin typeface="Cambria Math"/>
                        </a:rPr>
                        <m:t>,</m:t>
                      </m:r>
                      <m:r>
                        <a:rPr lang="tr-TR" sz="1600" b="0" i="1" smtClean="0">
                          <a:latin typeface="Cambria Math"/>
                        </a:rPr>
                        <m:t>−</m:t>
                      </m:r>
                      <m:r>
                        <a:rPr lang="tr-TR" sz="1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tr-TR" sz="1600" dirty="0"/>
              </a:p>
            </p:txBody>
          </p:sp>
        </mc:Choice>
        <mc:Fallback xmlns="">
          <p:sp>
            <p:nvSpPr>
              <p:cNvPr id="8" name="Dikdörtgen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6" y="2209800"/>
                <a:ext cx="2440540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Dikdörtgen 10"/>
              <p:cNvSpPr/>
              <p:nvPr/>
            </p:nvSpPr>
            <p:spPr>
              <a:xfrm>
                <a:off x="3154241" y="2238233"/>
                <a:ext cx="248170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</a:rPr>
                        <m:t>(2,3,2,2,</m:t>
                      </m:r>
                      <m:r>
                        <a:rPr lang="tr-TR" sz="1600" i="1">
                          <a:latin typeface="Cambria Math"/>
                        </a:rPr>
                        <m:t>1</m:t>
                      </m:r>
                      <m:r>
                        <a:rPr lang="en-US" sz="1600" i="1">
                          <a:latin typeface="Cambria Math"/>
                        </a:rPr>
                        <m:t>,</m:t>
                      </m:r>
                      <m:r>
                        <a:rPr lang="tr-TR" sz="1600" i="1">
                          <a:latin typeface="Cambria Math"/>
                        </a:rPr>
                        <m:t>30,0.1,</m:t>
                      </m:r>
                      <m:r>
                        <a:rPr lang="tr-TR" sz="1600" b="0" i="1" smtClean="0">
                          <a:latin typeface="Cambria Math"/>
                        </a:rPr>
                        <m:t>−</m:t>
                      </m:r>
                      <m:r>
                        <a:rPr lang="tr-TR" sz="1600" i="1">
                          <a:latin typeface="Cambria Math"/>
                        </a:rPr>
                        <m:t>,1,</m:t>
                      </m:r>
                      <m:r>
                        <a:rPr lang="tr-TR" sz="1600" b="0" i="1" smtClean="0">
                          <a:latin typeface="Cambria Math"/>
                        </a:rPr>
                        <m:t>−</m:t>
                      </m:r>
                      <m:r>
                        <a:rPr lang="tr-TR" sz="1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tr-TR" sz="1600" dirty="0"/>
              </a:p>
            </p:txBody>
          </p:sp>
        </mc:Choice>
        <mc:Fallback xmlns="">
          <p:sp>
            <p:nvSpPr>
              <p:cNvPr id="11" name="Dikdörtgen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241" y="2238233"/>
                <a:ext cx="2481705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Dikdörtgen 11"/>
              <p:cNvSpPr/>
              <p:nvPr/>
            </p:nvSpPr>
            <p:spPr>
              <a:xfrm>
                <a:off x="5791200" y="2209800"/>
                <a:ext cx="245451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(2,3,2,2,</m:t>
                      </m:r>
                      <m:r>
                        <a:rPr lang="tr-TR" sz="1600" i="1">
                          <a:latin typeface="Cambria Math"/>
                        </a:rPr>
                        <m:t>1</m:t>
                      </m:r>
                      <m:r>
                        <a:rPr lang="en-US" sz="1600" i="1">
                          <a:latin typeface="Cambria Math"/>
                        </a:rPr>
                        <m:t>,</m:t>
                      </m:r>
                      <m:r>
                        <a:rPr lang="tr-TR" sz="1600" i="1">
                          <a:latin typeface="Cambria Math"/>
                        </a:rPr>
                        <m:t>30,0.1,0.1,1,1)</m:t>
                      </m:r>
                    </m:oMath>
                  </m:oMathPara>
                </a14:m>
                <a:endParaRPr lang="tr-TR" sz="1600" dirty="0"/>
              </a:p>
            </p:txBody>
          </p:sp>
        </mc:Choice>
        <mc:Fallback xmlns="">
          <p:sp>
            <p:nvSpPr>
              <p:cNvPr id="12" name="Dikdörtgen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209800"/>
                <a:ext cx="2454518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6400800" y="76200"/>
            <a:ext cx="2045312" cy="942638"/>
            <a:chOff x="1447800" y="3772231"/>
            <a:chExt cx="5013020" cy="2192499"/>
          </a:xfrm>
        </p:grpSpPr>
        <p:sp>
          <p:nvSpPr>
            <p:cNvPr id="14" name="Rectangle 13"/>
            <p:cNvSpPr/>
            <p:nvPr/>
          </p:nvSpPr>
          <p:spPr>
            <a:xfrm>
              <a:off x="1447800" y="4724400"/>
              <a:ext cx="838200" cy="6858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900" dirty="0" smtClean="0"/>
                <a:t>S1</a:t>
              </a:r>
              <a:endParaRPr lang="en-US" sz="9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971800" y="4876800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14800" y="4724400"/>
              <a:ext cx="838200" cy="68580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900" dirty="0" smtClean="0"/>
                <a:t>S2</a:t>
              </a:r>
              <a:endParaRPr lang="en-US" sz="9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5638800" y="4876800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2438400" y="50673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3581400" y="50673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105400" y="50800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677153" y="5486400"/>
              <a:ext cx="982196" cy="478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900" dirty="0" smtClean="0"/>
                <a:t>WIP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46420" y="5486398"/>
              <a:ext cx="914400" cy="478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900" dirty="0" smtClean="0"/>
                <a:t>FG</a:t>
              </a:r>
              <a:endParaRPr lang="en-US" sz="900" dirty="0"/>
            </a:p>
          </p:txBody>
        </p:sp>
        <p:sp>
          <p:nvSpPr>
            <p:cNvPr id="23" name="Right Brace 22"/>
            <p:cNvSpPr/>
            <p:nvPr/>
          </p:nvSpPr>
          <p:spPr>
            <a:xfrm rot="5400000" flipH="1">
              <a:off x="3908447" y="3395086"/>
              <a:ext cx="260305" cy="213360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4" name="Right Brace 23"/>
            <p:cNvSpPr/>
            <p:nvPr/>
          </p:nvSpPr>
          <p:spPr>
            <a:xfrm rot="5400000" flipH="1">
              <a:off x="5574931" y="3973326"/>
              <a:ext cx="273787" cy="99060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846114" y="3772231"/>
                  <a:ext cx="321608" cy="51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tr-TR" sz="1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tr-TR" sz="1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6114" y="3772231"/>
                  <a:ext cx="321608" cy="51021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7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526996" y="3772231"/>
                  <a:ext cx="325324" cy="51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tr-TR" sz="1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tr-TR" sz="1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6996" y="3772231"/>
                  <a:ext cx="325324" cy="510219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6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713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Experiments</a:t>
            </a:r>
            <a:r>
              <a:rPr lang="tr-TR" dirty="0"/>
              <a:t/>
            </a:r>
            <a:br>
              <a:rPr lang="tr-TR" dirty="0"/>
            </a:br>
            <a:r>
              <a:rPr lang="en-US" sz="2800" i="1" dirty="0"/>
              <a:t>Model with Breakdowns</a:t>
            </a:r>
            <a:r>
              <a:rPr lang="tr-TR" sz="2800" i="1" dirty="0"/>
              <a:t> (</a:t>
            </a:r>
            <a:r>
              <a:rPr lang="tr-TR" sz="2800" i="1" dirty="0" err="1"/>
              <a:t>no</a:t>
            </a:r>
            <a:r>
              <a:rPr lang="tr-TR" sz="2800" i="1" dirty="0"/>
              <a:t> </a:t>
            </a:r>
            <a:r>
              <a:rPr lang="tr-TR" sz="2800" i="1" dirty="0" err="1"/>
              <a:t>rationing</a:t>
            </a:r>
            <a:r>
              <a:rPr lang="tr-TR" sz="2800" i="1" dirty="0"/>
              <a:t>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620000" cy="914400"/>
              </a:xfrm>
            </p:spPr>
            <p:txBody>
              <a:bodyPr/>
              <a:lstStyle/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latin typeface="Cambria Math"/>
                            </a:rPr>
                            <m:t>,</m:t>
                          </m:r>
                          <m:r>
                            <a:rPr lang="en-US" sz="1800" i="1">
                              <a:latin typeface="Cambria Math"/>
                            </a:rPr>
                            <m:t>𝜆</m:t>
                          </m:r>
                          <m:r>
                            <a:rPr lang="tr-TR" sz="1800" i="1">
                              <a:latin typeface="Cambria Math"/>
                            </a:rPr>
                            <m:t>,</m:t>
                          </m:r>
                          <m:r>
                            <a:rPr lang="tr-TR" sz="1800" i="1">
                              <a:latin typeface="Cambria Math"/>
                            </a:rPr>
                            <m:t>𝑐</m:t>
                          </m:r>
                          <m:r>
                            <a:rPr lang="tr-TR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1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/>
                        </a:rPr>
                        <m:t>=(2,3,2,2,</m:t>
                      </m:r>
                      <m:r>
                        <a:rPr lang="tr-TR" sz="1800" i="1">
                          <a:latin typeface="Cambria Math"/>
                        </a:rPr>
                        <m:t>1</m:t>
                      </m:r>
                      <m:r>
                        <a:rPr lang="en-US" sz="1800" i="1">
                          <a:latin typeface="Cambria Math"/>
                        </a:rPr>
                        <m:t>,</m:t>
                      </m:r>
                      <m:r>
                        <a:rPr lang="tr-TR" sz="1800" i="1">
                          <a:latin typeface="Cambria Math"/>
                        </a:rPr>
                        <m:t>30,0.1,0.1,1,1)</m:t>
                      </m:r>
                    </m:oMath>
                  </m:oMathPara>
                </a14:m>
                <a:endParaRPr lang="tr-TR" sz="1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620000" cy="9144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61DE-7DA9-2A4B-8DA3-05CD37C40F1A}" type="datetime4">
              <a:rPr lang="en-US" smtClean="0"/>
              <a:t>June 2, 2015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İçerik Yer Tutucusu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60313750"/>
                  </p:ext>
                </p:extLst>
              </p:nvPr>
            </p:nvGraphicFramePr>
            <p:xfrm>
              <a:off x="228604" y="2057399"/>
              <a:ext cx="7602322" cy="3962400"/>
            </p:xfrm>
            <a:graphic>
              <a:graphicData uri="http://schemas.openxmlformats.org/drawingml/2006/table">
                <a:tbl>
                  <a:tblPr firstRow="1" firstCol="1" bandRow="1">
                    <a:tableStyleId>{6E25E649-3F16-4E02-A733-19D2CDBF48F0}</a:tableStyleId>
                  </a:tblPr>
                  <a:tblGrid>
                    <a:gridCol w="344740"/>
                    <a:gridCol w="310923"/>
                    <a:gridCol w="310923"/>
                    <a:gridCol w="310923"/>
                    <a:gridCol w="310923"/>
                    <a:gridCol w="310923"/>
                    <a:gridCol w="278045"/>
                    <a:gridCol w="278045"/>
                    <a:gridCol w="278045"/>
                    <a:gridCol w="278045"/>
                    <a:gridCol w="278045"/>
                    <a:gridCol w="278045"/>
                    <a:gridCol w="278045"/>
                    <a:gridCol w="278045"/>
                    <a:gridCol w="278045"/>
                    <a:gridCol w="278045"/>
                    <a:gridCol w="278045"/>
                    <a:gridCol w="278045"/>
                    <a:gridCol w="210056"/>
                    <a:gridCol w="278045"/>
                    <a:gridCol w="278045"/>
                    <a:gridCol w="278045"/>
                    <a:gridCol w="278045"/>
                    <a:gridCol w="278045"/>
                    <a:gridCol w="278045"/>
                    <a:gridCol w="278045"/>
                    <a:gridCol w="210056"/>
                  </a:tblGrid>
                  <a:tr h="635931">
                    <a:tc>
                      <a:txBody>
                        <a:bodyPr/>
                        <a:lstStyle/>
                        <a:p>
                          <a:pPr marL="0" marR="0" indent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gridSpan="8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Optimal Production Decision </a:t>
                          </a:r>
                          <a:r>
                            <a:rPr lang="en-US" sz="1400" dirty="0" smtClean="0">
                              <a:effectLst/>
                            </a:rPr>
                            <a:t>for</a:t>
                          </a:r>
                          <a:r>
                            <a:rPr lang="tr-TR" sz="1400" dirty="0" smtClean="0">
                              <a:effectLst/>
                            </a:rPr>
                            <a:t> </a:t>
                          </a:r>
                          <a:r>
                            <a:rPr lang="en-US" sz="1400" dirty="0" smtClean="0">
                              <a:effectLst/>
                            </a:rPr>
                            <a:t>both </a:t>
                          </a:r>
                          <a:r>
                            <a:rPr lang="en-US" sz="1400" dirty="0">
                              <a:effectLst/>
                            </a:rPr>
                            <a:t>stations</a:t>
                          </a:r>
                          <a:endParaRPr lang="en-US" sz="1600" dirty="0">
                            <a:effectLst/>
                          </a:endParaRPr>
                        </a:p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effectLst/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effectLst/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Optimal Production Decision </a:t>
                          </a:r>
                          <a:r>
                            <a:rPr lang="en-US" sz="1400" dirty="0" smtClean="0">
                              <a:effectLst/>
                            </a:rPr>
                            <a:t>for</a:t>
                          </a:r>
                          <a:r>
                            <a:rPr lang="en-US" sz="1600" baseline="0" dirty="0">
                              <a:effectLst/>
                            </a:rPr>
                            <a:t> </a:t>
                          </a:r>
                          <a:r>
                            <a:rPr lang="en-US" sz="1400" dirty="0" smtClean="0">
                              <a:effectLst/>
                            </a:rPr>
                            <a:t>Station </a:t>
                          </a:r>
                          <a:r>
                            <a:rPr lang="en-US" sz="1400" dirty="0">
                              <a:effectLst/>
                            </a:rPr>
                            <a:t>1</a:t>
                          </a:r>
                          <a:endParaRPr lang="en-US" sz="1600" dirty="0">
                            <a:effectLst/>
                          </a:endParaRPr>
                        </a:p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r>
                            <a:rPr lang="en-US" sz="16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Optimal Production Decision </a:t>
                          </a:r>
                          <a:r>
                            <a:rPr lang="en-US" sz="1400" dirty="0" smtClean="0">
                              <a:effectLst/>
                            </a:rPr>
                            <a:t>for</a:t>
                          </a:r>
                          <a:r>
                            <a:rPr lang="tr-TR" sz="1400" dirty="0" smtClean="0">
                              <a:effectLst/>
                            </a:rPr>
                            <a:t> </a:t>
                          </a:r>
                          <a:r>
                            <a:rPr lang="en-US" sz="1400" dirty="0" smtClean="0">
                              <a:effectLst/>
                            </a:rPr>
                            <a:t>Station </a:t>
                          </a:r>
                          <a:r>
                            <a:rPr lang="en-US" sz="1400" dirty="0">
                              <a:effectLst/>
                            </a:rPr>
                            <a:t>2</a:t>
                          </a:r>
                          <a:endParaRPr lang="en-US" sz="1600" dirty="0">
                            <a:effectLst/>
                          </a:endParaRPr>
                        </a:p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r>
                            <a:rPr lang="en-US" sz="16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600">
                                  <a:effectLst/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73350">
                    <a:tc>
                      <a:txBody>
                        <a:bodyPr/>
                        <a:lstStyle/>
                        <a:p>
                          <a:pPr marL="0" marR="0" indent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6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gridSpan="8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09142">
                    <a:tc rowSpan="8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 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0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1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2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3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4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5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6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0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1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2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3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4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5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6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0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2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3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4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5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6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18034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0" marR="0" marT="0" marB="0" anchor="ctr"/>
                    </a:tc>
                  </a:tr>
                  <a:tr h="30914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0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1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1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1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dirty="0" smtClean="0">
                              <a:effectLst/>
                            </a:rPr>
                            <a:t>1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0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0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1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1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dirty="0" smtClean="0">
                              <a:effectLst/>
                            </a:rPr>
                            <a:t>1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dirty="0" smtClean="0">
                              <a:effectLst/>
                            </a:rPr>
                            <a:t>1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dirty="0" smtClean="0">
                              <a:effectLst/>
                            </a:rPr>
                            <a:t>1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0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18034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0" marR="0" marT="0" marB="0" anchor="ctr"/>
                    </a:tc>
                  </a:tr>
                  <a:tr h="30914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1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3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3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3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dirty="0" smtClean="0">
                              <a:effectLst/>
                            </a:rPr>
                            <a:t>3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dirty="0" smtClean="0">
                              <a:effectLst/>
                            </a:rPr>
                            <a:t>3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dirty="0" smtClean="0">
                              <a:effectLst/>
                            </a:rPr>
                            <a:t>2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1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dirty="0" smtClean="0">
                              <a:effectLst/>
                            </a:rPr>
                            <a:t>1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dirty="0" smtClean="0">
                              <a:effectLst/>
                            </a:rPr>
                            <a:t>1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dirty="0" smtClean="0">
                              <a:effectLst/>
                            </a:rPr>
                            <a:t>1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dirty="0" smtClean="0">
                              <a:effectLst/>
                            </a:rPr>
                            <a:t>1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</a:rPr>
                            <a:t>0</a:t>
                          </a:r>
                          <a:endParaRPr lang="en-US" sz="11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1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2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2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smtClean="0">
                              <a:effectLst/>
                            </a:rPr>
                            <a:t>2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smtClean="0">
                              <a:effectLst/>
                            </a:rPr>
                            <a:t>2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 smtClean="0">
                              <a:effectLst/>
                            </a:rPr>
                            <a:t>2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</a:rPr>
                            <a:t>0</a:t>
                          </a:r>
                          <a:endParaRPr lang="en-US" sz="11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18034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 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0" marR="0" marT="0" marB="0" anchor="ctr"/>
                    </a:tc>
                  </a:tr>
                  <a:tr h="30914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2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dirty="0" smtClean="0">
                              <a:effectLst/>
                            </a:rPr>
                            <a:t>3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dirty="0" smtClean="0">
                              <a:effectLst/>
                            </a:rPr>
                            <a:t>3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dirty="0" smtClean="0">
                              <a:effectLst/>
                            </a:rPr>
                            <a:t>3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dirty="0" smtClean="0">
                              <a:effectLst/>
                            </a:rPr>
                            <a:t>2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dirty="0" smtClean="0">
                              <a:effectLst/>
                            </a:rPr>
                            <a:t>2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2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</a:rPr>
                            <a:t>0</a:t>
                          </a:r>
                          <a:endParaRPr lang="en-US" sz="11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</a:rPr>
                            <a:t>0</a:t>
                          </a:r>
                          <a:endParaRPr lang="en-US" sz="11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</a:rPr>
                            <a:t>0</a:t>
                          </a:r>
                          <a:endParaRPr lang="en-US" sz="11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0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2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2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2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2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smtClean="0">
                              <a:effectLst/>
                            </a:rPr>
                            <a:t>2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 smtClean="0">
                              <a:effectLst/>
                            </a:rPr>
                            <a:t>2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18034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0" marR="0" marT="0" marB="0" anchor="ctr"/>
                    </a:tc>
                  </a:tr>
                  <a:tr h="30914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3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2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2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2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3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0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0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0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3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2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2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2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18034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0" marR="0" marT="0" marB="0" anchor="ctr"/>
                    </a:tc>
                  </a:tr>
                  <a:tr h="30914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4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4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4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18034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0" marR="0" marT="0" marB="0" anchor="ctr"/>
                    </a:tc>
                  </a:tr>
                  <a:tr h="30914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5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5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5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18034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0" marR="0" marT="0" marB="0" anchor="ctr"/>
                    </a:tc>
                  </a:tr>
                  <a:tr h="30914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6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6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6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18034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 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0" marR="0" marT="0" marB="0" anchor="ctr"/>
                    </a:tc>
                  </a:tr>
                  <a:tr h="309142">
                    <a:tc>
                      <a:txBody>
                        <a:bodyPr/>
                        <a:lstStyle/>
                        <a:p>
                          <a:pPr marL="0" marR="0" indent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6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  <a:tc gridSpan="25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System Cost: </a:t>
                          </a:r>
                          <a:r>
                            <a:rPr lang="tr-TR" sz="1200" dirty="0" smtClean="0">
                              <a:effectLst/>
                            </a:rPr>
                            <a:t>20</a:t>
                          </a:r>
                          <a:r>
                            <a:rPr lang="en-US" sz="1200" dirty="0" smtClean="0">
                              <a:effectLst/>
                            </a:rPr>
                            <a:t>.0</a:t>
                          </a:r>
                          <a:r>
                            <a:rPr lang="tr-TR" sz="1200" dirty="0" smtClean="0">
                              <a:effectLst/>
                            </a:rPr>
                            <a:t>0</a:t>
                          </a:r>
                          <a:endParaRPr lang="en-US" sz="12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18034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0" marR="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İçerik Yer Tutucusu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60313750"/>
                  </p:ext>
                </p:extLst>
              </p:nvPr>
            </p:nvGraphicFramePr>
            <p:xfrm>
              <a:off x="228604" y="2057399"/>
              <a:ext cx="7602322" cy="3962400"/>
            </p:xfrm>
            <a:graphic>
              <a:graphicData uri="http://schemas.openxmlformats.org/drawingml/2006/table">
                <a:tbl>
                  <a:tblPr firstRow="1" firstCol="1" bandRow="1">
                    <a:tableStyleId>{6E25E649-3F16-4E02-A733-19D2CDBF48F0}</a:tableStyleId>
                  </a:tblPr>
                  <a:tblGrid>
                    <a:gridCol w="344740"/>
                    <a:gridCol w="310923"/>
                    <a:gridCol w="310923"/>
                    <a:gridCol w="310923"/>
                    <a:gridCol w="310923"/>
                    <a:gridCol w="310923"/>
                    <a:gridCol w="278045"/>
                    <a:gridCol w="278045"/>
                    <a:gridCol w="278045"/>
                    <a:gridCol w="278045"/>
                    <a:gridCol w="278045"/>
                    <a:gridCol w="278045"/>
                    <a:gridCol w="278045"/>
                    <a:gridCol w="278045"/>
                    <a:gridCol w="278045"/>
                    <a:gridCol w="278045"/>
                    <a:gridCol w="278045"/>
                    <a:gridCol w="278045"/>
                    <a:gridCol w="210056"/>
                    <a:gridCol w="278045"/>
                    <a:gridCol w="278045"/>
                    <a:gridCol w="278045"/>
                    <a:gridCol w="278045"/>
                    <a:gridCol w="278045"/>
                    <a:gridCol w="278045"/>
                    <a:gridCol w="278045"/>
                    <a:gridCol w="210056"/>
                  </a:tblGrid>
                  <a:tr h="701040">
                    <a:tc>
                      <a:txBody>
                        <a:bodyPr/>
                        <a:lstStyle/>
                        <a:p>
                          <a:pPr marL="0" marR="0" indent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gridSpan="8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14541" t="-8696" r="-204337" b="-46782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109246" t="-8696" r="-94891" b="-46782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221649" t="-8696" r="-515" b="-46782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13360">
                    <a:tc>
                      <a:txBody>
                        <a:bodyPr/>
                        <a:lstStyle/>
                        <a:p>
                          <a:pPr marL="0" marR="0" indent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6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gridSpan="8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14541" t="-357143" r="-204337" b="-14371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109246" t="-357143" r="-94891" b="-14371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9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221649" t="-357143" r="-515" b="-143714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35280">
                    <a:tc rowSpan="8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t="-36281" r="-2092982" b="-14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 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0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1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2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3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4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5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6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0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1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2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3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4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5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6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0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2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3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4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5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6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18034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0" marR="0" marT="0" marB="0" anchor="ctr"/>
                    </a:tc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0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1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1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1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dirty="0" smtClean="0">
                              <a:effectLst/>
                            </a:rPr>
                            <a:t>1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0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0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1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1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dirty="0" smtClean="0">
                              <a:effectLst/>
                            </a:rPr>
                            <a:t>1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dirty="0" smtClean="0">
                              <a:effectLst/>
                            </a:rPr>
                            <a:t>1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dirty="0" smtClean="0">
                              <a:effectLst/>
                            </a:rPr>
                            <a:t>1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0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18034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0" marR="0" marT="0" marB="0" anchor="ctr"/>
                    </a:tc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1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3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3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3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dirty="0" smtClean="0">
                              <a:effectLst/>
                            </a:rPr>
                            <a:t>3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dirty="0" smtClean="0">
                              <a:effectLst/>
                            </a:rPr>
                            <a:t>3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dirty="0" smtClean="0">
                              <a:effectLst/>
                            </a:rPr>
                            <a:t>2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1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dirty="0" smtClean="0">
                              <a:effectLst/>
                            </a:rPr>
                            <a:t>1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dirty="0" smtClean="0">
                              <a:effectLst/>
                            </a:rPr>
                            <a:t>1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dirty="0" smtClean="0">
                              <a:effectLst/>
                            </a:rPr>
                            <a:t>1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dirty="0" smtClean="0">
                              <a:effectLst/>
                            </a:rPr>
                            <a:t>1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</a:rPr>
                            <a:t>0</a:t>
                          </a:r>
                          <a:endParaRPr lang="en-US" sz="11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1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2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2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smtClean="0">
                              <a:effectLst/>
                            </a:rPr>
                            <a:t>2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smtClean="0">
                              <a:effectLst/>
                            </a:rPr>
                            <a:t>2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 smtClean="0">
                              <a:effectLst/>
                            </a:rPr>
                            <a:t>2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</a:rPr>
                            <a:t>0</a:t>
                          </a:r>
                          <a:endParaRPr lang="en-US" sz="11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18034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 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0" marR="0" marT="0" marB="0" anchor="ctr"/>
                    </a:tc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2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dirty="0" smtClean="0">
                              <a:effectLst/>
                            </a:rPr>
                            <a:t>3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dirty="0" smtClean="0">
                              <a:effectLst/>
                            </a:rPr>
                            <a:t>3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dirty="0" smtClean="0">
                              <a:effectLst/>
                            </a:rPr>
                            <a:t>3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dirty="0" smtClean="0">
                              <a:effectLst/>
                            </a:rPr>
                            <a:t>2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dirty="0" smtClean="0">
                              <a:effectLst/>
                            </a:rPr>
                            <a:t>2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2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</a:rPr>
                            <a:t>0</a:t>
                          </a:r>
                          <a:endParaRPr lang="en-US" sz="11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</a:rPr>
                            <a:t>0</a:t>
                          </a:r>
                          <a:endParaRPr lang="en-US" sz="11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b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/>
                            </a:rPr>
                            <a:t>0</a:t>
                          </a:r>
                          <a:endParaRPr lang="en-US" sz="11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0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2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2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2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2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smtClean="0">
                              <a:effectLst/>
                            </a:rPr>
                            <a:t>2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 smtClean="0">
                              <a:effectLst/>
                            </a:rPr>
                            <a:t>2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18034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0" marR="0" marT="0" marB="0" anchor="ctr"/>
                    </a:tc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3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2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2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2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3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0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0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0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3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2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2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2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18034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0" marR="0" marT="0" marB="0" anchor="ctr"/>
                    </a:tc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4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4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4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18034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0" marR="0" marT="0" marB="0" anchor="ctr"/>
                    </a:tc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5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5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5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18034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0" marR="0" marT="0" marB="0" anchor="ctr"/>
                    </a:tc>
                  </a:tr>
                  <a:tr h="3352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6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6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6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tr-TR" sz="110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Tw Cen MT" panose="020B0602020104020603" pitchFamily="34" charset="0"/>
                              <a:ea typeface="Arial Unicode MS" panose="020B0604020202020204" pitchFamily="34" charset="-128"/>
                              <a:cs typeface="Tunga" panose="020B0502040204020203" pitchFamily="34" charset="0"/>
                            </a:rPr>
                            <a:t>t</a:t>
                          </a:r>
                          <a:endParaRPr lang="en-US" sz="1100" i="0" kern="1200" dirty="0">
                            <a:solidFill>
                              <a:schemeClr val="dk1"/>
                            </a:solidFill>
                            <a:effectLst/>
                            <a:latin typeface="Tw Cen MT" panose="020B0602020104020603" pitchFamily="34" charset="0"/>
                            <a:ea typeface="Arial Unicode MS" panose="020B0604020202020204" pitchFamily="34" charset="-128"/>
                            <a:cs typeface="Tunga" panose="020B0502040204020203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18034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 </a:t>
                          </a:r>
                          <a:endParaRPr lang="en-US" sz="11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0" marR="0" marT="0" marB="0" anchor="ctr"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indent="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 </a:t>
                          </a:r>
                          <a:endParaRPr lang="en-US" sz="160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/>
                    </a:tc>
                    <a:tc gridSpan="25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System Cost: </a:t>
                          </a:r>
                          <a:r>
                            <a:rPr lang="tr-TR" sz="1200" dirty="0" smtClean="0">
                              <a:effectLst/>
                            </a:rPr>
                            <a:t>20</a:t>
                          </a:r>
                          <a:r>
                            <a:rPr lang="en-US" sz="1200" dirty="0" smtClean="0">
                              <a:effectLst/>
                            </a:rPr>
                            <a:t>.0</a:t>
                          </a:r>
                          <a:r>
                            <a:rPr lang="tr-TR" sz="1200" dirty="0" smtClean="0">
                              <a:effectLst/>
                            </a:rPr>
                            <a:t>0</a:t>
                          </a:r>
                          <a:endParaRPr lang="en-US" sz="12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180340" algn="jus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Times New Roman"/>
                            <a:ea typeface="Calibri"/>
                          </a:endParaRPr>
                        </a:p>
                      </a:txBody>
                      <a:tcPr marL="0" marR="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Metin kutusu 7"/>
          <p:cNvSpPr txBox="1"/>
          <p:nvPr/>
        </p:nvSpPr>
        <p:spPr>
          <a:xfrm>
            <a:off x="723164" y="6107666"/>
            <a:ext cx="708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station</a:t>
            </a:r>
            <a:r>
              <a:rPr lang="tr-TR" dirty="0" smtClean="0"/>
              <a:t> </a:t>
            </a:r>
            <a:r>
              <a:rPr lang="tr-TR" dirty="0" err="1" smtClean="0"/>
              <a:t>breaksdown</a:t>
            </a:r>
            <a:r>
              <a:rPr lang="tr-TR" dirty="0" smtClean="0"/>
              <a:t>,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operating</a:t>
            </a:r>
            <a:r>
              <a:rPr lang="tr-TR" dirty="0" smtClean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 </a:t>
            </a:r>
            <a:r>
              <a:rPr lang="tr-TR" dirty="0" err="1" smtClean="0"/>
              <a:t>starts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produce</a:t>
            </a:r>
            <a:r>
              <a:rPr lang="tr-TR" dirty="0" smtClean="0"/>
              <a:t> </a:t>
            </a:r>
            <a:r>
              <a:rPr lang="tr-TR" dirty="0" err="1" smtClean="0"/>
              <a:t>less</a:t>
            </a:r>
            <a:r>
              <a:rPr lang="tr-TR" dirty="0" smtClean="0"/>
              <a:t>.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400800" y="76200"/>
            <a:ext cx="2045312" cy="942638"/>
            <a:chOff x="1447800" y="3772231"/>
            <a:chExt cx="5013020" cy="2192499"/>
          </a:xfrm>
        </p:grpSpPr>
        <p:sp>
          <p:nvSpPr>
            <p:cNvPr id="10" name="Rectangle 9"/>
            <p:cNvSpPr/>
            <p:nvPr/>
          </p:nvSpPr>
          <p:spPr>
            <a:xfrm>
              <a:off x="1447800" y="4724400"/>
              <a:ext cx="838200" cy="6858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900" dirty="0" smtClean="0"/>
                <a:t>S1</a:t>
              </a:r>
              <a:endParaRPr lang="en-US" sz="9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971800" y="4876800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14800" y="4724400"/>
              <a:ext cx="838200" cy="68580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900" dirty="0" smtClean="0"/>
                <a:t>S2</a:t>
              </a:r>
              <a:endParaRPr lang="en-US" sz="9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5638800" y="4876800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2438400" y="50673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581400" y="50673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105400" y="50800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677153" y="5486400"/>
              <a:ext cx="982196" cy="478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900" dirty="0" smtClean="0"/>
                <a:t>WIP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46420" y="5486398"/>
              <a:ext cx="914400" cy="478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900" dirty="0" smtClean="0"/>
                <a:t>FG</a:t>
              </a:r>
              <a:endParaRPr lang="en-US" sz="900" dirty="0"/>
            </a:p>
          </p:txBody>
        </p:sp>
        <p:sp>
          <p:nvSpPr>
            <p:cNvPr id="19" name="Right Brace 18"/>
            <p:cNvSpPr/>
            <p:nvPr/>
          </p:nvSpPr>
          <p:spPr>
            <a:xfrm rot="5400000" flipH="1">
              <a:off x="3908447" y="3395086"/>
              <a:ext cx="260305" cy="213360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20" name="Right Brace 19"/>
            <p:cNvSpPr/>
            <p:nvPr/>
          </p:nvSpPr>
          <p:spPr>
            <a:xfrm rot="5400000" flipH="1">
              <a:off x="5574931" y="3973326"/>
              <a:ext cx="273787" cy="99060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846114" y="3772231"/>
                  <a:ext cx="321608" cy="51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tr-TR" sz="1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tr-TR" sz="1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6114" y="3772231"/>
                  <a:ext cx="321608" cy="51021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7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526996" y="3772231"/>
                  <a:ext cx="325324" cy="51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tr-TR" sz="1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tr-TR" sz="1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6996" y="3772231"/>
                  <a:ext cx="325324" cy="51021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6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993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Future</a:t>
            </a:r>
            <a:r>
              <a:rPr lang="tr-TR" dirty="0" smtClean="0"/>
              <a:t> Works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Longer tandem lines (5 stations) in order to investigate the buffer allocation problem from an optimal</a:t>
            </a:r>
            <a:r>
              <a:rPr lang="tr-TR" dirty="0" smtClean="0"/>
              <a:t> </a:t>
            </a:r>
            <a:r>
              <a:rPr lang="tr-TR" dirty="0" err="1" smtClean="0"/>
              <a:t>control</a:t>
            </a:r>
            <a:r>
              <a:rPr lang="tr-TR" dirty="0" smtClean="0"/>
              <a:t> </a:t>
            </a:r>
            <a:r>
              <a:rPr lang="tr-TR" dirty="0" err="1" smtClean="0"/>
              <a:t>perspective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Adaptation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throughput</a:t>
            </a:r>
            <a:r>
              <a:rPr lang="tr-TR" dirty="0" smtClean="0"/>
              <a:t> </a:t>
            </a:r>
            <a:r>
              <a:rPr lang="tr-TR" dirty="0" err="1" smtClean="0"/>
              <a:t>maximization</a:t>
            </a:r>
            <a:r>
              <a:rPr lang="tr-TR" dirty="0" smtClean="0"/>
              <a:t> </a:t>
            </a:r>
            <a:r>
              <a:rPr lang="tr-TR" dirty="0" err="1" smtClean="0"/>
              <a:t>perspective</a:t>
            </a:r>
            <a:r>
              <a:rPr lang="tr-TR" dirty="0" smtClean="0"/>
              <a:t> (</a:t>
            </a:r>
            <a:r>
              <a:rPr lang="tr-TR" dirty="0" err="1" smtClean="0"/>
              <a:t>push</a:t>
            </a:r>
            <a:r>
              <a:rPr lang="tr-TR" dirty="0" smtClean="0"/>
              <a:t>) </a:t>
            </a:r>
            <a:r>
              <a:rPr lang="tr-TR" dirty="0" err="1" smtClean="0"/>
              <a:t>instead</a:t>
            </a:r>
            <a:r>
              <a:rPr lang="tr-TR" dirty="0" smtClean="0"/>
              <a:t> of </a:t>
            </a:r>
            <a:r>
              <a:rPr lang="tr-TR" dirty="0" err="1" smtClean="0"/>
              <a:t>demand</a:t>
            </a:r>
            <a:r>
              <a:rPr lang="tr-TR" dirty="0" smtClean="0"/>
              <a:t> </a:t>
            </a:r>
            <a:r>
              <a:rPr lang="tr-TR" dirty="0" err="1" smtClean="0"/>
              <a:t>satisfaction</a:t>
            </a:r>
            <a:r>
              <a:rPr lang="tr-TR" dirty="0" smtClean="0"/>
              <a:t> </a:t>
            </a:r>
            <a:r>
              <a:rPr lang="tr-TR" dirty="0" err="1" smtClean="0"/>
              <a:t>perspective</a:t>
            </a:r>
            <a:r>
              <a:rPr lang="tr-TR" dirty="0" smtClean="0"/>
              <a:t> (</a:t>
            </a:r>
            <a:r>
              <a:rPr lang="tr-TR" dirty="0" err="1" smtClean="0"/>
              <a:t>pull</a:t>
            </a:r>
            <a:r>
              <a:rPr lang="tr-TR" dirty="0" smtClean="0"/>
              <a:t>)</a:t>
            </a:r>
          </a:p>
          <a:p>
            <a:endParaRPr lang="tr-TR" dirty="0"/>
          </a:p>
          <a:p>
            <a:r>
              <a:rPr lang="tr-TR" dirty="0" err="1" smtClean="0"/>
              <a:t>Theoretical</a:t>
            </a:r>
            <a:r>
              <a:rPr lang="tr-TR" dirty="0" smtClean="0"/>
              <a:t> </a:t>
            </a:r>
            <a:r>
              <a:rPr lang="tr-TR" dirty="0" err="1" smtClean="0"/>
              <a:t>characterization</a:t>
            </a:r>
            <a:r>
              <a:rPr lang="tr-TR" dirty="0" smtClean="0"/>
              <a:t> of </a:t>
            </a:r>
            <a:r>
              <a:rPr lang="tr-TR" dirty="0" err="1" smtClean="0"/>
              <a:t>policies</a:t>
            </a:r>
            <a:endParaRPr lang="en-US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06F3-0DC8-0A46-A05C-7BF998D17CD1}" type="datetime4">
              <a:rPr lang="en-US" smtClean="0"/>
              <a:t>June 2, 2015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6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Introduction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continuous-time </a:t>
            </a:r>
            <a:r>
              <a:rPr lang="en-US" dirty="0"/>
              <a:t>Markov control </a:t>
            </a:r>
            <a:r>
              <a:rPr lang="en-US" dirty="0" smtClean="0"/>
              <a:t>problem</a:t>
            </a:r>
            <a:endParaRPr lang="tr-TR" dirty="0" smtClean="0"/>
          </a:p>
          <a:p>
            <a:endParaRPr lang="tr-TR" dirty="0"/>
          </a:p>
          <a:p>
            <a:r>
              <a:rPr lang="en-US" dirty="0"/>
              <a:t>Via </a:t>
            </a:r>
            <a:r>
              <a:rPr lang="en-US" dirty="0" err="1"/>
              <a:t>uniformization</a:t>
            </a:r>
            <a:r>
              <a:rPr lang="en-US" dirty="0"/>
              <a:t> technique, </a:t>
            </a:r>
            <a:r>
              <a:rPr lang="en-US" dirty="0" smtClean="0"/>
              <a:t>the </a:t>
            </a:r>
            <a:r>
              <a:rPr lang="en-US" dirty="0"/>
              <a:t>problem </a:t>
            </a:r>
            <a:r>
              <a:rPr lang="en-US" dirty="0" smtClean="0"/>
              <a:t>is transformed into </a:t>
            </a:r>
            <a:r>
              <a:rPr lang="en-US" dirty="0"/>
              <a:t>a </a:t>
            </a:r>
            <a:r>
              <a:rPr lang="en-US" b="1" dirty="0"/>
              <a:t>discrete-time dynamic program</a:t>
            </a:r>
            <a:r>
              <a:rPr lang="en-US" dirty="0"/>
              <a:t>. </a:t>
            </a:r>
            <a:endParaRPr lang="tr-TR" dirty="0"/>
          </a:p>
          <a:p>
            <a:pPr marL="114300" indent="0">
              <a:buNone/>
            </a:pPr>
            <a:endParaRPr lang="tr-TR" dirty="0" smtClean="0"/>
          </a:p>
          <a:p>
            <a:r>
              <a:rPr lang="en-US" dirty="0" smtClean="0"/>
              <a:t>We would like to</a:t>
            </a:r>
          </a:p>
          <a:p>
            <a:pPr lvl="1"/>
            <a:r>
              <a:rPr lang="en-US" sz="2200" b="1" dirty="0" smtClean="0"/>
              <a:t>characterize the best production/inventory policies </a:t>
            </a:r>
          </a:p>
          <a:p>
            <a:pPr lvl="1"/>
            <a:r>
              <a:rPr lang="en-US" sz="2200" b="1" dirty="0" smtClean="0"/>
              <a:t>compare them with simpler/applicable policies</a:t>
            </a:r>
          </a:p>
          <a:p>
            <a:endParaRPr lang="en-US" sz="2600" dirty="0" smtClean="0"/>
          </a:p>
          <a:p>
            <a:r>
              <a:rPr lang="en-US" dirty="0"/>
              <a:t>We also consider a variation of the basic model which incorporates </a:t>
            </a:r>
            <a:r>
              <a:rPr lang="en-US" b="1" dirty="0"/>
              <a:t>breakdowns and repairs </a:t>
            </a:r>
            <a:r>
              <a:rPr lang="en-US" dirty="0"/>
              <a:t>at the stations.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6530-20DD-2945-871B-F9B42C73BFE1}" type="datetime4">
              <a:rPr lang="en-US" smtClean="0"/>
              <a:t>June 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6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Veatch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Wein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(1994) </a:t>
            </a:r>
            <a:r>
              <a:rPr lang="tr-TR" b="1" dirty="0" smtClean="0"/>
              <a:t>:</a:t>
            </a:r>
            <a:r>
              <a:rPr lang="tr-TR" dirty="0" smtClean="0"/>
              <a:t> </a:t>
            </a:r>
            <a:r>
              <a:rPr lang="en-US" dirty="0" smtClean="0"/>
              <a:t>first application of the </a:t>
            </a:r>
            <a:r>
              <a:rPr lang="en-US" dirty="0"/>
              <a:t>optimal control paradigm to </a:t>
            </a:r>
            <a:r>
              <a:rPr lang="en-US" dirty="0" smtClean="0"/>
              <a:t>investigate production </a:t>
            </a:r>
            <a:r>
              <a:rPr lang="en-US" dirty="0"/>
              <a:t>and inventory control in tandem lines. </a:t>
            </a:r>
            <a:endParaRPr lang="tr-TR" dirty="0" smtClean="0"/>
          </a:p>
          <a:p>
            <a:pPr lvl="1"/>
            <a:r>
              <a:rPr lang="en-US" dirty="0" smtClean="0"/>
              <a:t>Theoretical </a:t>
            </a:r>
            <a:r>
              <a:rPr lang="en-US" dirty="0"/>
              <a:t>properties </a:t>
            </a:r>
            <a:r>
              <a:rPr lang="en-US" dirty="0" smtClean="0"/>
              <a:t>of </a:t>
            </a:r>
            <a:r>
              <a:rPr lang="en-US" dirty="0"/>
              <a:t>the two station problem and </a:t>
            </a:r>
            <a:r>
              <a:rPr lang="en-US" dirty="0" smtClean="0"/>
              <a:t>some </a:t>
            </a:r>
            <a:r>
              <a:rPr lang="en-US" dirty="0"/>
              <a:t>numerical examples on the performance of the </a:t>
            </a:r>
            <a:r>
              <a:rPr lang="en-US" dirty="0" smtClean="0"/>
              <a:t>various pull mechanisms</a:t>
            </a:r>
            <a:endParaRPr lang="tr-TR" dirty="0" smtClean="0"/>
          </a:p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Karaesmen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Dallery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(2000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tr-TR" b="1" dirty="0"/>
              <a:t> </a:t>
            </a:r>
            <a:r>
              <a:rPr lang="tr-TR" b="1" dirty="0" smtClean="0"/>
              <a:t>: </a:t>
            </a:r>
            <a:r>
              <a:rPr lang="en-US" dirty="0" smtClean="0"/>
              <a:t>performance evaluation of </a:t>
            </a:r>
            <a:r>
              <a:rPr lang="en-US" dirty="0"/>
              <a:t>available pull mechanisms </a:t>
            </a:r>
            <a:r>
              <a:rPr lang="en-US" dirty="0" smtClean="0"/>
              <a:t>via </a:t>
            </a:r>
            <a:r>
              <a:rPr lang="en-US" dirty="0"/>
              <a:t>mainly an experimental </a:t>
            </a:r>
            <a:r>
              <a:rPr lang="en-US" dirty="0" smtClean="0"/>
              <a:t>study.</a:t>
            </a:r>
            <a:endParaRPr lang="en-US" dirty="0"/>
          </a:p>
          <a:p>
            <a:pPr lvl="1"/>
            <a:r>
              <a:rPr lang="en-US" sz="2200" dirty="0" smtClean="0"/>
              <a:t>Close in spirit to our study</a:t>
            </a:r>
          </a:p>
          <a:p>
            <a:pPr lvl="1"/>
            <a:r>
              <a:rPr lang="en-US" sz="2200" dirty="0" smtClean="0"/>
              <a:t>No rationing</a:t>
            </a:r>
          </a:p>
          <a:p>
            <a:pPr lvl="1"/>
            <a:r>
              <a:rPr lang="en-US" sz="2200" dirty="0" smtClean="0"/>
              <a:t>Backordering environment (we use lost sales)</a:t>
            </a:r>
          </a:p>
          <a:p>
            <a:pPr lvl="1"/>
            <a:r>
              <a:rPr lang="en-US" sz="2200" dirty="0" smtClean="0"/>
              <a:t>We aim to consider a wider class of models (breakdowns, etc…)</a:t>
            </a:r>
          </a:p>
          <a:p>
            <a:pPr lvl="1"/>
            <a:r>
              <a:rPr lang="en-US" sz="2200" dirty="0" smtClean="0"/>
              <a:t>We emphasize managerial insights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ACD8-D421-2A4B-8197-933322A45CA5}" type="datetime4">
              <a:rPr lang="en-US" smtClean="0"/>
              <a:t>June 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5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1066800"/>
          </a:xfrm>
        </p:spPr>
        <p:txBody>
          <a:bodyPr/>
          <a:lstStyle/>
          <a:p>
            <a:r>
              <a:rPr lang="tr-TR" dirty="0" err="1" smtClean="0"/>
              <a:t>Models</a:t>
            </a:r>
            <a:r>
              <a:rPr lang="tr-TR" dirty="0" smtClean="0"/>
              <a:t> </a:t>
            </a:r>
            <a:endParaRPr lang="en-US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7543800" cy="2667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tr-TR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/>
              <a:t>Basic Model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200" dirty="0" smtClean="0"/>
              <a:t>Model </a:t>
            </a:r>
            <a:r>
              <a:rPr lang="tr-TR" sz="3200" dirty="0" err="1" smtClean="0"/>
              <a:t>with</a:t>
            </a:r>
            <a:r>
              <a:rPr lang="tr-TR" sz="3200" dirty="0" smtClean="0"/>
              <a:t> </a:t>
            </a:r>
            <a:r>
              <a:rPr lang="tr-TR" sz="3200" dirty="0" err="1" smtClean="0"/>
              <a:t>Breakdowns</a:t>
            </a:r>
            <a:endParaRPr lang="en-US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0E48-0FCC-9942-B51C-9CFA0AA49E91}" type="datetime4">
              <a:rPr lang="en-US" smtClean="0"/>
              <a:t>June 2,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4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Basic Model</a:t>
            </a:r>
            <a:br>
              <a:rPr lang="tr-TR" dirty="0" smtClean="0"/>
            </a:br>
            <a:r>
              <a:rPr lang="tr-TR" sz="2800" dirty="0" smtClean="0"/>
              <a:t> 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</a:t>
            </a:r>
            <a:r>
              <a:rPr lang="en-US" dirty="0" smtClean="0"/>
              <a:t> </a:t>
            </a:r>
            <a:r>
              <a:rPr lang="en-US" dirty="0"/>
              <a:t>production/inventory system with </a:t>
            </a:r>
            <a:r>
              <a:rPr lang="en-US" dirty="0" smtClean="0"/>
              <a:t>two </a:t>
            </a:r>
            <a:r>
              <a:rPr lang="en-US" dirty="0"/>
              <a:t>workstations, an intermediate buffer between the workstations and an exit buffer in which the finished goods are </a:t>
            </a:r>
            <a:r>
              <a:rPr lang="en-US" dirty="0" smtClean="0"/>
              <a:t>kept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  <p:sp>
        <p:nvSpPr>
          <p:cNvPr id="4" name="Rectangle 3"/>
          <p:cNvSpPr/>
          <p:nvPr/>
        </p:nvSpPr>
        <p:spPr>
          <a:xfrm>
            <a:off x="1600200" y="3886200"/>
            <a:ext cx="1143000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Station 1</a:t>
            </a:r>
          </a:p>
          <a:p>
            <a:pPr algn="ctr"/>
            <a:endParaRPr lang="tr-TR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3851564"/>
            <a:ext cx="1143000" cy="990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Station 2</a:t>
            </a:r>
          </a:p>
          <a:p>
            <a:pPr algn="ctr"/>
            <a:endParaRPr lang="tr-TR" dirty="0"/>
          </a:p>
          <a:p>
            <a:pPr algn="ctr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200400" y="4724400"/>
            <a:ext cx="838200" cy="1066800"/>
            <a:chOff x="3124200" y="4648200"/>
            <a:chExt cx="8382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8" name="Straight Connector 7"/>
            <p:cNvCxnSpPr/>
            <p:nvPr/>
          </p:nvCxnSpPr>
          <p:spPr>
            <a:xfrm>
              <a:off x="3124200" y="4648200"/>
              <a:ext cx="0" cy="1066800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962400" y="4648200"/>
              <a:ext cx="0" cy="1066800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124200" y="5715000"/>
              <a:ext cx="838200" cy="0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096000" y="4696691"/>
            <a:ext cx="1447800" cy="1066800"/>
            <a:chOff x="3124200" y="4648200"/>
            <a:chExt cx="8382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5" name="Straight Connector 14"/>
            <p:cNvCxnSpPr/>
            <p:nvPr/>
          </p:nvCxnSpPr>
          <p:spPr>
            <a:xfrm>
              <a:off x="3124200" y="4648200"/>
              <a:ext cx="0" cy="1066800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962400" y="4648200"/>
              <a:ext cx="0" cy="1066800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3124200" y="5715000"/>
              <a:ext cx="838200" cy="0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/>
          <p:cNvCxnSpPr/>
          <p:nvPr/>
        </p:nvCxnSpPr>
        <p:spPr>
          <a:xfrm>
            <a:off x="914400" y="4381500"/>
            <a:ext cx="5334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999509" y="4381500"/>
            <a:ext cx="533400" cy="31519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848100" y="4381500"/>
            <a:ext cx="533400" cy="3429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943600" y="4381500"/>
            <a:ext cx="533400" cy="31519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00050" y="3697675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accent1">
                    <a:lumMod val="75000"/>
                  </a:schemeClr>
                </a:solidFill>
              </a:rPr>
              <a:t>infinite supply</a:t>
            </a:r>
            <a:endParaRPr lang="en-US" sz="1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9600" y="4552950"/>
            <a:ext cx="4572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244936" y="5514976"/>
            <a:ext cx="4572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854536" y="5514976"/>
            <a:ext cx="4572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244936" y="5257800"/>
            <a:ext cx="4572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854536" y="5257800"/>
            <a:ext cx="4572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429000" y="5529697"/>
            <a:ext cx="4572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429000" y="5257800"/>
            <a:ext cx="4572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981200" y="4648200"/>
            <a:ext cx="4572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429000" y="5010150"/>
            <a:ext cx="4572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666875" y="3069025"/>
            <a:ext cx="1307234" cy="628650"/>
            <a:chOff x="1666875" y="3069025"/>
            <a:chExt cx="1307234" cy="62865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875" y="3069025"/>
              <a:ext cx="628650" cy="6286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2364509" y="3183295"/>
                  <a:ext cx="6096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4509" y="3183295"/>
                  <a:ext cx="609600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4489883" y="3107155"/>
            <a:ext cx="1307234" cy="628650"/>
            <a:chOff x="1666875" y="3069025"/>
            <a:chExt cx="1307234" cy="62865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875" y="3069025"/>
              <a:ext cx="628650" cy="6286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2364509" y="3183295"/>
                  <a:ext cx="6096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tr-TR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4509" y="3183295"/>
                  <a:ext cx="609600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1" name="Rectangle 50"/>
          <p:cNvSpPr/>
          <p:nvPr/>
        </p:nvSpPr>
        <p:spPr>
          <a:xfrm>
            <a:off x="4958917" y="4591915"/>
            <a:ext cx="4572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838200" y="5867400"/>
            <a:ext cx="216130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i="1" dirty="0" err="1" smtClean="0"/>
              <a:t>Production</a:t>
            </a:r>
            <a:r>
              <a:rPr lang="tr-TR" sz="2000" i="1" dirty="0" smtClean="0"/>
              <a:t> at </a:t>
            </a:r>
            <a:r>
              <a:rPr lang="tr-TR" sz="2000" i="1" dirty="0" err="1" smtClean="0"/>
              <a:t>the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first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station</a:t>
            </a:r>
            <a:endParaRPr lang="en-US" sz="20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4044517" y="5867400"/>
            <a:ext cx="2014826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i="1" dirty="0" err="1" smtClean="0"/>
              <a:t>Production</a:t>
            </a:r>
            <a:r>
              <a:rPr lang="tr-TR" sz="2000" i="1" dirty="0" smtClean="0"/>
              <a:t> at </a:t>
            </a:r>
            <a:r>
              <a:rPr lang="tr-TR" sz="2000" i="1" dirty="0" err="1" smtClean="0"/>
              <a:t>the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second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station</a:t>
            </a:r>
            <a:endParaRPr lang="en-US" sz="2000" i="1" dirty="0"/>
          </a:p>
        </p:txBody>
      </p:sp>
      <p:grpSp>
        <p:nvGrpSpPr>
          <p:cNvPr id="55" name="Group 54"/>
          <p:cNvGrpSpPr/>
          <p:nvPr/>
        </p:nvGrpSpPr>
        <p:grpSpPr>
          <a:xfrm>
            <a:off x="7311736" y="2836705"/>
            <a:ext cx="1028700" cy="1049495"/>
            <a:chOff x="7311736" y="2836705"/>
            <a:chExt cx="1028700" cy="1049495"/>
          </a:xfrm>
        </p:grpSpPr>
        <p:grpSp>
          <p:nvGrpSpPr>
            <p:cNvPr id="52" name="Group 51"/>
            <p:cNvGrpSpPr/>
            <p:nvPr/>
          </p:nvGrpSpPr>
          <p:grpSpPr>
            <a:xfrm>
              <a:off x="7311736" y="2836705"/>
              <a:ext cx="1028700" cy="1034052"/>
              <a:chOff x="7311736" y="2836705"/>
              <a:chExt cx="1028700" cy="1034052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 flipH="1">
                <a:off x="7315200" y="3452522"/>
                <a:ext cx="457200" cy="418235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7311736" y="2836705"/>
                <a:ext cx="10287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600" b="1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c</a:t>
                </a:r>
                <a:r>
                  <a:rPr lang="en-US" sz="1600" b="1" i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ustomer</a:t>
                </a:r>
                <a:endParaRPr lang="tr-TR" sz="1600" b="1" i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tr-TR" sz="1600" b="1" i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demand</a:t>
                </a:r>
                <a:endParaRPr lang="en-US" sz="1600" b="1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7543800" y="3486090"/>
                  <a:ext cx="37978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3800" y="3486090"/>
                  <a:ext cx="379784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/>
          <p:cNvGrpSpPr/>
          <p:nvPr/>
        </p:nvGrpSpPr>
        <p:grpSpPr>
          <a:xfrm>
            <a:off x="7311736" y="2665360"/>
            <a:ext cx="1028700" cy="1280867"/>
            <a:chOff x="7308272" y="2605333"/>
            <a:chExt cx="1028700" cy="1280867"/>
          </a:xfrm>
        </p:grpSpPr>
        <p:grpSp>
          <p:nvGrpSpPr>
            <p:cNvPr id="59" name="Group 58"/>
            <p:cNvGrpSpPr/>
            <p:nvPr/>
          </p:nvGrpSpPr>
          <p:grpSpPr>
            <a:xfrm>
              <a:off x="7308272" y="2605333"/>
              <a:ext cx="1028700" cy="1265424"/>
              <a:chOff x="7308272" y="2605333"/>
              <a:chExt cx="1028700" cy="1265424"/>
            </a:xfrm>
          </p:grpSpPr>
          <p:cxnSp>
            <p:nvCxnSpPr>
              <p:cNvPr id="61" name="Straight Arrow Connector 60"/>
              <p:cNvCxnSpPr/>
              <p:nvPr/>
            </p:nvCxnSpPr>
            <p:spPr>
              <a:xfrm flipH="1">
                <a:off x="7315200" y="3452522"/>
                <a:ext cx="457200" cy="418235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7308272" y="2605333"/>
                <a:ext cx="1028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600" b="1" i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Another</a:t>
                </a:r>
                <a:r>
                  <a:rPr lang="tr-TR" sz="1600" b="1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c</a:t>
                </a:r>
                <a:r>
                  <a:rPr lang="en-US" sz="1600" b="1" i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ustomer</a:t>
                </a:r>
                <a:endParaRPr lang="tr-TR" sz="1600" b="1" i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tr-TR" sz="1600" b="1" i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demand</a:t>
                </a:r>
                <a:endParaRPr lang="en-US" sz="1600" b="1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7543800" y="3486090"/>
                  <a:ext cx="37978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3800" y="3486090"/>
                  <a:ext cx="379784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29" name="Picture 5" descr="C:\Users\ozge.buyukdagli\AppData\Local\Microsoft\Windows\Temporary Internet Files\Content.IE5\54GXASAK\no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536" y="3867151"/>
            <a:ext cx="771524" cy="77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4484904" y="2983240"/>
            <a:ext cx="201482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i="1" dirty="0" err="1" smtClean="0"/>
              <a:t>Demand</a:t>
            </a:r>
            <a:r>
              <a:rPr lang="tr-TR" sz="2000" i="1" dirty="0" smtClean="0"/>
              <a:t> </a:t>
            </a:r>
            <a:r>
              <a:rPr lang="tr-TR" sz="2000" i="1" dirty="0" err="1" smtClean="0"/>
              <a:t>Arrival</a:t>
            </a:r>
            <a:endParaRPr lang="en-US" sz="2000" i="1" dirty="0"/>
          </a:p>
        </p:txBody>
      </p:sp>
      <p:sp>
        <p:nvSpPr>
          <p:cNvPr id="70" name="Right Brace 69"/>
          <p:cNvSpPr/>
          <p:nvPr/>
        </p:nvSpPr>
        <p:spPr>
          <a:xfrm rot="5400000" flipH="1">
            <a:off x="4351936" y="2106011"/>
            <a:ext cx="344876" cy="283845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ight Brace 70"/>
          <p:cNvSpPr/>
          <p:nvPr/>
        </p:nvSpPr>
        <p:spPr>
          <a:xfrm rot="5400000" flipH="1">
            <a:off x="6619320" y="2801769"/>
            <a:ext cx="372586" cy="141922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293990" y="2895600"/>
                <a:ext cx="460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990" y="2895600"/>
                <a:ext cx="460767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575229" y="2863334"/>
                <a:ext cx="466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229" y="2863334"/>
                <a:ext cx="466089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A76B-C1EA-9F47-82D1-370DCB2811F1}" type="datetime4">
              <a:rPr lang="en-US" smtClean="0"/>
              <a:t>June 2, 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5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25 L 0.0401 -0.03704 C 0.04861 -0.04815 0.06111 -0.05394 0.0743 -0.05394 C 0.08923 -0.05394 0.10121 -0.04815 0.10972 -0.03704 L 0.15 0.0125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33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0" presetClass="path" presetSubtype="0" accel="50000" decel="50000" fill="hold" grpId="1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33333E-6 -0.00139 L 0.07916 -0.00139 C 0.11389 -0.00139 0.15833 0.01227 0.15833 0.02569 L 0.15833 0.05277 " pathEditMode="relative" rAng="0" ptsTypes="FfFF">
                                      <p:cBhvr>
                                        <p:cTn id="23" dur="2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400"/>
                            </p:stCondLst>
                            <p:childTnLst>
                              <p:par>
                                <p:cTn id="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4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4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-0.03264 C 0 -0.04746 0.04583 -0.06528 0.08333 -0.06528 L 0.16667 -0.06528 " pathEditMode="relative" rAng="0" ptsTypes="FfFF">
                                      <p:cBhvr>
                                        <p:cTn id="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326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439 L 0.06979 -0.00439 C 0.10138 -0.00439 0.14027 0.01274 0.14027 0.02662 L 0.14027 0.05787 " pathEditMode="relative" rAng="0" ptsTypes="FfFF">
                                      <p:cBhvr>
                                        <p:cTn id="5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-2.77778E-6 -0.12848 C -2.77778E-6 -0.18611 0.07795 -0.25695 0.14184 -0.25695 L 0.28368 -0.25695 " pathEditMode="relative" rAng="0" ptsTypes="FfFF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84" y="-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5" grpId="0" animBg="1"/>
      <p:bldP spid="38" grpId="0" animBg="1"/>
      <p:bldP spid="38" grpId="1" animBg="1"/>
      <p:bldP spid="38" grpId="2" animBg="1"/>
      <p:bldP spid="41" grpId="0" animBg="1"/>
      <p:bldP spid="41" grpId="1" animBg="1"/>
      <p:bldP spid="41" grpId="2" animBg="1"/>
      <p:bldP spid="51" grpId="0" animBg="1"/>
      <p:bldP spid="51" grpId="1" animBg="1"/>
      <p:bldP spid="46" grpId="0" animBg="1"/>
      <p:bldP spid="46" grpId="1" animBg="1"/>
      <p:bldP spid="53" grpId="0" animBg="1"/>
      <p:bldP spid="53" grpId="1" animBg="1"/>
      <p:bldP spid="65" grpId="0" animBg="1"/>
      <p:bldP spid="65" grpId="1" animBg="1"/>
      <p:bldP spid="70" grpId="0" animBg="1"/>
      <p:bldP spid="71" grpId="0" animBg="1"/>
      <p:bldP spid="72" grpId="0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Basic Model</a:t>
            </a:r>
            <a:br>
              <a:rPr lang="tr-TR" dirty="0" smtClean="0"/>
            </a:br>
            <a:r>
              <a:rPr lang="tr-TR" sz="2800" i="1" dirty="0" err="1" smtClean="0"/>
              <a:t>State</a:t>
            </a:r>
            <a:r>
              <a:rPr lang="tr-TR" sz="2800" i="1" dirty="0" smtClean="0"/>
              <a:t> of </a:t>
            </a:r>
            <a:r>
              <a:rPr lang="tr-TR" sz="2800" i="1" dirty="0" err="1" smtClean="0"/>
              <a:t>the</a:t>
            </a:r>
            <a:r>
              <a:rPr lang="tr-TR" sz="2800" i="1" dirty="0" smtClean="0"/>
              <a:t> </a:t>
            </a:r>
            <a:r>
              <a:rPr lang="tr-TR" sz="2800" i="1" dirty="0" err="1" smtClean="0"/>
              <a:t>System</a:t>
            </a:r>
            <a:endParaRPr lang="en-US" sz="4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endParaRPr lang="en-US" b="1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𝑿</m:t>
                      </m:r>
                      <m:d>
                        <m:dPr>
                          <m:ctrlPr>
                            <a:rPr lang="en-US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b="1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b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b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tr-TR" b="1" dirty="0" smtClean="0"/>
              </a:p>
              <a:p>
                <a:pPr marL="114300" indent="0">
                  <a:buNone/>
                </a:pPr>
                <a:r>
                  <a:rPr lang="tr-TR" dirty="0" err="1" smtClean="0"/>
                  <a:t>where</a:t>
                </a:r>
                <a:r>
                  <a:rPr lang="tr-TR" dirty="0" smtClean="0"/>
                  <a:t>,</a:t>
                </a: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tr-TR" dirty="0" smtClean="0"/>
                  <a:t>:</a:t>
                </a:r>
                <a:r>
                  <a:rPr lang="en-US" dirty="0" smtClean="0"/>
                  <a:t> </a:t>
                </a:r>
                <a:r>
                  <a:rPr lang="en-US" dirty="0"/>
                  <a:t>the intermediate items inventory 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:r>
                  <a:rPr lang="tr-TR" dirty="0" smtClean="0"/>
                  <a:t>(</a:t>
                </a:r>
                <a:r>
                  <a:rPr lang="en-US" i="1" dirty="0" smtClean="0"/>
                  <a:t>including </a:t>
                </a:r>
                <a:r>
                  <a:rPr lang="en-US" i="1" dirty="0"/>
                  <a:t>the item in process at station </a:t>
                </a:r>
                <a:r>
                  <a:rPr lang="en-US" i="1" dirty="0" smtClean="0"/>
                  <a:t>2</a:t>
                </a:r>
                <a:r>
                  <a:rPr lang="tr-TR" i="1" dirty="0" smtClean="0"/>
                  <a:t>)</a:t>
                </a: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tr-TR" dirty="0" smtClean="0"/>
                  <a:t>: </a:t>
                </a:r>
                <a:r>
                  <a:rPr lang="en-US" dirty="0" smtClean="0"/>
                  <a:t>the </a:t>
                </a:r>
                <a:r>
                  <a:rPr lang="en-US" dirty="0"/>
                  <a:t>finished good inventory level 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endParaRPr lang="tr-TR" i="1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76AE1-ED58-9844-BC0B-144B2FB5CA1C}" type="datetime4">
              <a:rPr lang="en-US" smtClean="0"/>
              <a:t>June 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8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790700" y="4277381"/>
            <a:ext cx="4762500" cy="1894819"/>
            <a:chOff x="1447800" y="3930135"/>
            <a:chExt cx="4762500" cy="1894819"/>
          </a:xfrm>
        </p:grpSpPr>
        <p:sp>
          <p:nvSpPr>
            <p:cNvPr id="7" name="Rectangle 6"/>
            <p:cNvSpPr/>
            <p:nvPr/>
          </p:nvSpPr>
          <p:spPr>
            <a:xfrm>
              <a:off x="1447800" y="4724400"/>
              <a:ext cx="838200" cy="6858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1600" dirty="0" smtClean="0"/>
                <a:t>Station 1</a:t>
              </a:r>
              <a:endParaRPr lang="en-US" sz="16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971800" y="4876800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114800" y="4724400"/>
              <a:ext cx="838200" cy="685800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1600" dirty="0"/>
                <a:t>Station </a:t>
              </a:r>
              <a:r>
                <a:rPr lang="tr-TR" sz="1600" dirty="0" smtClean="0"/>
                <a:t>2</a:t>
              </a:r>
              <a:endParaRPr lang="en-US" sz="16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638800" y="4876800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438400" y="50673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581400" y="50673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105400" y="50800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895600" y="54864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dirty="0" smtClean="0"/>
                <a:t>WIP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24500" y="5486399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dirty="0" smtClean="0"/>
                <a:t>FG</a:t>
              </a:r>
              <a:endParaRPr lang="en-US" sz="1600" dirty="0"/>
            </a:p>
          </p:txBody>
        </p:sp>
        <p:sp>
          <p:nvSpPr>
            <p:cNvPr id="17" name="Right Brace 16"/>
            <p:cNvSpPr/>
            <p:nvPr/>
          </p:nvSpPr>
          <p:spPr>
            <a:xfrm rot="5400000" flipH="1">
              <a:off x="3908447" y="3395086"/>
              <a:ext cx="260305" cy="213360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ight Brace 17"/>
            <p:cNvSpPr/>
            <p:nvPr/>
          </p:nvSpPr>
          <p:spPr>
            <a:xfrm rot="5400000" flipH="1">
              <a:off x="5574931" y="3973326"/>
              <a:ext cx="273787" cy="990600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877794" y="3930135"/>
                  <a:ext cx="3216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7794" y="3930135"/>
                  <a:ext cx="321609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132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549162" y="3930135"/>
                  <a:ext cx="3253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9162" y="3930135"/>
                  <a:ext cx="32532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132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0114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Basic Model</a:t>
            </a:r>
            <a:br>
              <a:rPr lang="tr-TR" dirty="0" smtClean="0"/>
            </a:br>
            <a:r>
              <a:rPr lang="tr-TR" sz="2800" i="1" dirty="0" err="1" smtClean="0"/>
              <a:t>The</a:t>
            </a:r>
            <a:r>
              <a:rPr lang="tr-TR" sz="2800" i="1" dirty="0" smtClean="0"/>
              <a:t> </a:t>
            </a:r>
            <a:r>
              <a:rPr lang="tr-TR" sz="2800" i="1" dirty="0" err="1" smtClean="0"/>
              <a:t>Events</a:t>
            </a:r>
            <a:endParaRPr lang="en-US" sz="4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 smtClean="0"/>
                  <a:t>The events that potentially</a:t>
                </a:r>
                <a:r>
                  <a:rPr lang="tr-TR" dirty="0" smtClean="0"/>
                  <a:t> </a:t>
                </a:r>
                <a:r>
                  <a:rPr lang="en-US" dirty="0" smtClean="0"/>
                  <a:t>change </a:t>
                </a:r>
                <a:r>
                  <a:rPr lang="en-US" dirty="0"/>
                  <a:t>the state of the system are </a:t>
                </a:r>
                <a:endParaRPr lang="tr-TR" dirty="0" smtClean="0"/>
              </a:p>
              <a:p>
                <a:pPr lvl="1"/>
                <a:r>
                  <a:rPr lang="en-US" i="1" dirty="0" smtClean="0"/>
                  <a:t>production </a:t>
                </a:r>
                <a:r>
                  <a:rPr lang="en-US" i="1" dirty="0"/>
                  <a:t>completions at stations and </a:t>
                </a:r>
                <a:endParaRPr lang="tr-TR" i="1" dirty="0" smtClean="0"/>
              </a:p>
              <a:p>
                <a:pPr lvl="1"/>
                <a:r>
                  <a:rPr lang="en-US" i="1" dirty="0" smtClean="0"/>
                  <a:t>demand arrival</a:t>
                </a:r>
                <a:r>
                  <a:rPr lang="tr-TR" i="1" dirty="0" smtClean="0"/>
                  <a:t>s</a:t>
                </a:r>
              </a:p>
              <a:p>
                <a:pPr lvl="1"/>
                <a:endParaRPr lang="tr-TR" dirty="0" smtClean="0"/>
              </a:p>
              <a:p>
                <a:pPr marL="114300" indent="0">
                  <a:buNone/>
                </a:pPr>
                <a:r>
                  <a:rPr lang="tr-TR" dirty="0" smtClean="0"/>
                  <a:t>S</a:t>
                </a:r>
                <a:r>
                  <a:rPr lang="en-US" dirty="0" err="1" smtClean="0"/>
                  <a:t>tate</a:t>
                </a:r>
                <a:r>
                  <a:rPr lang="en-US" dirty="0" smtClean="0"/>
                  <a:t> </a:t>
                </a:r>
                <a:r>
                  <a:rPr lang="en-US" dirty="0"/>
                  <a:t>of the system </a:t>
                </a:r>
                <a:r>
                  <a:rPr lang="en-US" dirty="0" smtClean="0"/>
                  <a:t>experiences</a:t>
                </a:r>
                <a:endParaRPr lang="tr-TR" dirty="0"/>
              </a:p>
              <a:p>
                <a:r>
                  <a:rPr lang="en-US" dirty="0"/>
                  <a:t>Production completion at station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with </a:t>
                </a:r>
                <a:r>
                  <a:rPr lang="en-US" dirty="0"/>
                  <a:t>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endParaRPr lang="tr-TR" dirty="0" smtClean="0"/>
              </a:p>
              <a:p>
                <a:pPr marL="411480" lvl="1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 →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+1,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  </m:t>
                    </m:r>
                  </m:oMath>
                </a14:m>
                <a:r>
                  <a:rPr lang="tr-TR" dirty="0" smtClean="0"/>
                  <a:t> </a:t>
                </a:r>
              </a:p>
              <a:p>
                <a:r>
                  <a:rPr lang="tr-TR" dirty="0" smtClean="0"/>
                  <a:t>P</a:t>
                </a:r>
                <a:r>
                  <a:rPr lang="en-US" dirty="0" err="1" smtClean="0"/>
                  <a:t>roduction</a:t>
                </a:r>
                <a:r>
                  <a:rPr lang="en-US" dirty="0" smtClean="0"/>
                  <a:t> </a:t>
                </a:r>
                <a:r>
                  <a:rPr lang="en-US" dirty="0"/>
                  <a:t>completion at station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with </a:t>
                </a:r>
                <a:r>
                  <a:rPr lang="en-US" dirty="0"/>
                  <a:t>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endParaRPr lang="tr-TR" dirty="0" smtClean="0"/>
              </a:p>
              <a:p>
                <a:pPr marL="411480" lvl="1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 →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−1,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 </a:t>
                </a:r>
                <a:endParaRPr lang="tr-TR" dirty="0" smtClean="0"/>
              </a:p>
              <a:p>
                <a:r>
                  <a:rPr lang="tr-TR" dirty="0"/>
                  <a:t>D</a:t>
                </a:r>
                <a:r>
                  <a:rPr lang="en-US" dirty="0" err="1" smtClean="0"/>
                  <a:t>emand</a:t>
                </a:r>
                <a:r>
                  <a:rPr lang="en-US" dirty="0" smtClean="0"/>
                  <a:t> </a:t>
                </a:r>
                <a:r>
                  <a:rPr lang="en-US" dirty="0"/>
                  <a:t>arrival </a:t>
                </a:r>
                <a:r>
                  <a:rPr lang="tr-TR" dirty="0" err="1" smtClean="0"/>
                  <a:t>with</a:t>
                </a:r>
                <a:r>
                  <a:rPr lang="tr-TR" dirty="0" smtClean="0"/>
                  <a:t> </a:t>
                </a:r>
                <a:r>
                  <a:rPr lang="tr-TR" dirty="0" smtClean="0">
                    <a:latin typeface="Cambria Math"/>
                    <a:ea typeface="Cambria Math"/>
                  </a:rPr>
                  <a:t>𝜆</a:t>
                </a:r>
                <a:endParaRPr lang="tr-TR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0E306-E29F-1B46-A1F4-9A737A4CF015}" type="datetime4">
              <a:rPr lang="en-US" smtClean="0"/>
              <a:t>June 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Continuous Time Control of Tandem Production Lines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62B4B-54F2-4048-AA0C-E1D6100CB279}" type="slidenum">
              <a:rPr lang="en-US" smtClean="0"/>
              <a:t>9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914400" y="5486400"/>
            <a:ext cx="4351312" cy="978932"/>
            <a:chOff x="914400" y="5486400"/>
            <a:chExt cx="4351312" cy="9789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14400" y="5752068"/>
                  <a:ext cx="10187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5752068"/>
                  <a:ext cx="101874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438400" y="5486400"/>
                  <a:ext cx="27762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a14:m>
                  <a:r>
                    <a:rPr lang="tr-TR" dirty="0" smtClean="0"/>
                    <a:t> </a:t>
                  </a:r>
                  <a:r>
                    <a:rPr lang="tr-TR" dirty="0" err="1" smtClean="0"/>
                    <a:t>when</a:t>
                  </a:r>
                  <a:r>
                    <a:rPr lang="tr-TR" dirty="0" smtClean="0"/>
                    <a:t> </a:t>
                  </a:r>
                  <a:r>
                    <a:rPr lang="tr-TR" dirty="0" err="1" smtClean="0"/>
                    <a:t>satisfied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8400" y="5486400"/>
                  <a:ext cx="2776209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153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438400" y="6096000"/>
                  <a:ext cx="28273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a14:m>
                  <a:r>
                    <a:rPr lang="tr-TR" dirty="0" smtClean="0"/>
                    <a:t> 	      </a:t>
                  </a:r>
                  <a:r>
                    <a:rPr lang="tr-TR" dirty="0" err="1" smtClean="0"/>
                    <a:t>when</a:t>
                  </a:r>
                  <a:r>
                    <a:rPr lang="tr-TR" dirty="0" smtClean="0"/>
                    <a:t> </a:t>
                  </a:r>
                  <a:r>
                    <a:rPr lang="tr-TR" dirty="0" err="1" smtClean="0"/>
                    <a:t>rejected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8400" y="6096000"/>
                  <a:ext cx="282731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>
              <a:stCxn id="9" idx="3"/>
              <a:endCxn id="10" idx="1"/>
            </p:cNvCxnSpPr>
            <p:nvPr/>
          </p:nvCxnSpPr>
          <p:spPr>
            <a:xfrm flipV="1">
              <a:off x="1933140" y="5671066"/>
              <a:ext cx="505260" cy="2656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9" idx="3"/>
              <a:endCxn id="11" idx="1"/>
            </p:cNvCxnSpPr>
            <p:nvPr/>
          </p:nvCxnSpPr>
          <p:spPr>
            <a:xfrm>
              <a:off x="1933140" y="5936734"/>
              <a:ext cx="505260" cy="3439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637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tişiklik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i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tişiklik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7060</TotalTime>
  <Words>2485</Words>
  <Application>Microsoft Macintosh PowerPoint</Application>
  <PresentationFormat>On-screen Show (4:3)</PresentationFormat>
  <Paragraphs>1365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 Unicode MS</vt:lpstr>
      <vt:lpstr>Calibri</vt:lpstr>
      <vt:lpstr>Cambria</vt:lpstr>
      <vt:lpstr>Cambria Math</vt:lpstr>
      <vt:lpstr>Times New Roman</vt:lpstr>
      <vt:lpstr>Tunga</vt:lpstr>
      <vt:lpstr>Tw Cen MT</vt:lpstr>
      <vt:lpstr>Arial</vt:lpstr>
      <vt:lpstr>Bitişiklik</vt:lpstr>
      <vt:lpstr>Continuous Time Control of Tandem Production Lines</vt:lpstr>
      <vt:lpstr>Content</vt:lpstr>
      <vt:lpstr>Introduction</vt:lpstr>
      <vt:lpstr>Introduction</vt:lpstr>
      <vt:lpstr>Literature</vt:lpstr>
      <vt:lpstr>Models </vt:lpstr>
      <vt:lpstr>Basic Model  </vt:lpstr>
      <vt:lpstr>Basic Model State of the System</vt:lpstr>
      <vt:lpstr>Basic Model The Events</vt:lpstr>
      <vt:lpstr>Basic Model  </vt:lpstr>
      <vt:lpstr>Basic Model  </vt:lpstr>
      <vt:lpstr>Model with Breakdowns  </vt:lpstr>
      <vt:lpstr>Model with Breakdowns  State of the System</vt:lpstr>
      <vt:lpstr>Model with Breakdowns  The Events</vt:lpstr>
      <vt:lpstr>Model with Breakdowns  The Events</vt:lpstr>
      <vt:lpstr>Model with Breakdowns </vt:lpstr>
      <vt:lpstr>The Model with Breakdowns </vt:lpstr>
      <vt:lpstr>The Model with Breakdowns </vt:lpstr>
      <vt:lpstr>The Model with Breakdowns </vt:lpstr>
      <vt:lpstr>Numerical Experiments</vt:lpstr>
      <vt:lpstr>Numerical Experiments</vt:lpstr>
      <vt:lpstr>Numerical Experiments Basic Model with No Rationing</vt:lpstr>
      <vt:lpstr>Numerical Experiments Basic Model with No Rationing</vt:lpstr>
      <vt:lpstr>Numerical Experiments Basic Model with No Rationing</vt:lpstr>
      <vt:lpstr>Numerical Experiments Basic Model with No Rationing</vt:lpstr>
      <vt:lpstr>Numerical Experiments Effects of holding cost changes</vt:lpstr>
      <vt:lpstr>Numerical Experiments Effects of the holding cost changes</vt:lpstr>
      <vt:lpstr>Numerical Experiments Effects of the holding cost changes</vt:lpstr>
      <vt:lpstr>Numerical Experiments Effects of the production rate changes</vt:lpstr>
      <vt:lpstr>Numerical Experiments Effects of the production rate changes</vt:lpstr>
      <vt:lpstr>Numerical Experiments Effects of the production rate changes</vt:lpstr>
      <vt:lpstr>Numerical Experiments Effects of the customer arrival rate</vt:lpstr>
      <vt:lpstr>Numerical Experiments Effects of the lost sales cost</vt:lpstr>
      <vt:lpstr>Numerical Experiments Basic Model with 2 Customer Classes</vt:lpstr>
      <vt:lpstr>Numerical Experiments Basic Model with 2 Customer Classes</vt:lpstr>
      <vt:lpstr>Numerical Experiments Model with Breakdowns (no rationing)</vt:lpstr>
      <vt:lpstr>Numerical Experiments Model with Breakdowns (no rationing)</vt:lpstr>
      <vt:lpstr>Future Works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Continuous Time Control of Tandem Production Lines</dc:title>
  <dc:creator>Özge Büyükdağli</dc:creator>
  <cp:lastModifiedBy>Microsoft Office User</cp:lastModifiedBy>
  <cp:revision>98</cp:revision>
  <cp:lastPrinted>2015-05-22T12:02:26Z</cp:lastPrinted>
  <dcterms:created xsi:type="dcterms:W3CDTF">2015-05-20T11:41:07Z</dcterms:created>
  <dcterms:modified xsi:type="dcterms:W3CDTF">2015-06-02T08:35:30Z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